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61" r:id="rId5"/>
    <p:sldId id="259" r:id="rId6"/>
    <p:sldId id="262" r:id="rId7"/>
    <p:sldId id="260" r:id="rId8"/>
    <p:sldId id="263" r:id="rId9"/>
    <p:sldId id="264" r:id="rId10"/>
    <p:sldId id="265" r:id="rId11"/>
    <p:sldId id="266" r:id="rId12"/>
    <p:sldId id="267" r:id="rId13"/>
    <p:sldId id="268" r:id="rId14"/>
    <p:sldId id="269" r:id="rId15"/>
    <p:sldId id="270" r:id="rId16"/>
    <p:sldId id="275" r:id="rId17"/>
    <p:sldId id="271" r:id="rId18"/>
    <p:sldId id="272" r:id="rId19"/>
    <p:sldId id="273" r:id="rId20"/>
    <p:sldId id="276" r:id="rId21"/>
    <p:sldId id="278" r:id="rId22"/>
    <p:sldId id="274" r:id="rId23"/>
    <p:sldId id="279"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13BE31FD-B042-48C4-9643-0F06A650B01E}" type="datetimeFigureOut">
              <a:rPr lang="tr-TR" smtClean="0"/>
              <a:t>17.02.2015</a:t>
            </a:fld>
            <a:endParaRPr lang="tr-TR"/>
          </a:p>
        </p:txBody>
      </p:sp>
      <p:sp>
        <p:nvSpPr>
          <p:cNvPr id="20" name="Altbilgi Yer Tutucusu 19"/>
          <p:cNvSpPr>
            <a:spLocks noGrp="1"/>
          </p:cNvSpPr>
          <p:nvPr>
            <p:ph type="ftr" sz="quarter" idx="11"/>
          </p:nvPr>
        </p:nvSpPr>
        <p:spPr/>
        <p:txBody>
          <a:bodyPr/>
          <a:lstStyle>
            <a:extLst/>
          </a:lstStyle>
          <a:p>
            <a:endParaRPr lang="tr-TR"/>
          </a:p>
        </p:txBody>
      </p:sp>
      <p:sp>
        <p:nvSpPr>
          <p:cNvPr id="10" name="Slayt Numarası Yer Tutucusu 9"/>
          <p:cNvSpPr>
            <a:spLocks noGrp="1"/>
          </p:cNvSpPr>
          <p:nvPr>
            <p:ph type="sldNum" sz="quarter" idx="12"/>
          </p:nvPr>
        </p:nvSpPr>
        <p:spPr/>
        <p:txBody>
          <a:bodyPr/>
          <a:lstStyle>
            <a:extLst/>
          </a:lstStyle>
          <a:p>
            <a:fld id="{5B3C90E9-23AC-4720-B40D-7D9D5EEDF282}"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3BE31FD-B042-48C4-9643-0F06A650B01E}" type="datetimeFigureOut">
              <a:rPr lang="tr-TR" smtClean="0"/>
              <a:t>17.02.2015</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B3C90E9-23AC-4720-B40D-7D9D5EEDF28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3BE31FD-B042-48C4-9643-0F06A650B01E}" type="datetimeFigureOut">
              <a:rPr lang="tr-TR" smtClean="0"/>
              <a:t>17.02.2015</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B3C90E9-23AC-4720-B40D-7D9D5EEDF28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3BE31FD-B042-48C4-9643-0F06A650B01E}" type="datetimeFigureOut">
              <a:rPr lang="tr-TR" smtClean="0"/>
              <a:t>17.02.2015</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B3C90E9-23AC-4720-B40D-7D9D5EEDF28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13BE31FD-B042-48C4-9643-0F06A650B01E}" type="datetimeFigureOut">
              <a:rPr lang="tr-TR" smtClean="0"/>
              <a:t>17.02.2015</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B3C90E9-23AC-4720-B40D-7D9D5EEDF282}"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3BE31FD-B042-48C4-9643-0F06A650B01E}" type="datetimeFigureOut">
              <a:rPr lang="tr-TR" smtClean="0"/>
              <a:t>17.02.2015</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5B3C90E9-23AC-4720-B40D-7D9D5EEDF28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13BE31FD-B042-48C4-9643-0F06A650B01E}" type="datetimeFigureOut">
              <a:rPr lang="tr-TR" smtClean="0"/>
              <a:t>17.02.2015</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5B3C90E9-23AC-4720-B40D-7D9D5EEDF28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13BE31FD-B042-48C4-9643-0F06A650B01E}" type="datetimeFigureOut">
              <a:rPr lang="tr-TR" smtClean="0"/>
              <a:t>17.02.2015</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5B3C90E9-23AC-4720-B40D-7D9D5EEDF28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13BE31FD-B042-48C4-9643-0F06A650B01E}" type="datetimeFigureOut">
              <a:rPr lang="tr-TR" smtClean="0"/>
              <a:t>17.02.2015</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5B3C90E9-23AC-4720-B40D-7D9D5EEDF282}"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3BE31FD-B042-48C4-9643-0F06A650B01E}" type="datetimeFigureOut">
              <a:rPr lang="tr-TR" smtClean="0"/>
              <a:t>17.02.2015</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5B3C90E9-23AC-4720-B40D-7D9D5EEDF28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13BE31FD-B042-48C4-9643-0F06A650B01E}" type="datetimeFigureOut">
              <a:rPr lang="tr-TR" smtClean="0"/>
              <a:t>17.02.2015</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5B3C90E9-23AC-4720-B40D-7D9D5EEDF282}"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3BE31FD-B042-48C4-9643-0F06A650B01E}" type="datetimeFigureOut">
              <a:rPr lang="tr-TR" smtClean="0"/>
              <a:t>17.02.2015</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B3C90E9-23AC-4720-B40D-7D9D5EEDF282}"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megep.meb.gov.tr/" TargetMode="External"/><Relationship Id="rId2" Type="http://schemas.openxmlformats.org/officeDocument/2006/relationships/hyperlink" Target="http://mtegm.meb.gov.tr/" TargetMode="External"/><Relationship Id="rId1" Type="http://schemas.openxmlformats.org/officeDocument/2006/relationships/slideLayout" Target="../slideLayouts/slideLayout1.xml"/><Relationship Id="rId4" Type="http://schemas.openxmlformats.org/officeDocument/2006/relationships/hyperlink" Target="http://metefankara.meb.gov.tr/"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rotWithShape="1">
          <a:blip r:embed="rId2">
            <a:extLst>
              <a:ext uri="{28A0092B-C50C-407E-A947-70E740481C1C}">
                <a14:useLocalDpi xmlns:a14="http://schemas.microsoft.com/office/drawing/2010/main" val="0"/>
              </a:ext>
            </a:extLst>
          </a:blip>
          <a:srcRect t="308" b="22795"/>
          <a:stretch/>
        </p:blipFill>
        <p:spPr>
          <a:xfrm>
            <a:off x="1619672" y="0"/>
            <a:ext cx="6402321" cy="6830616"/>
          </a:xfrm>
          <a:prstGeom prst="rect">
            <a:avLst/>
          </a:prstGeom>
        </p:spPr>
      </p:pic>
      <p:sp>
        <p:nvSpPr>
          <p:cNvPr id="6" name="Metin kutusu 5"/>
          <p:cNvSpPr txBox="1"/>
          <p:nvPr/>
        </p:nvSpPr>
        <p:spPr>
          <a:xfrm>
            <a:off x="2987824" y="116632"/>
            <a:ext cx="4176464"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tr-TR" dirty="0" smtClean="0"/>
              <a:t>T.C.</a:t>
            </a:r>
          </a:p>
          <a:p>
            <a:pPr algn="ctr"/>
            <a:r>
              <a:rPr lang="tr-TR" dirty="0" smtClean="0"/>
              <a:t>MİLLİ EĞİTİM BAKANLIĞI</a:t>
            </a:r>
          </a:p>
          <a:p>
            <a:pPr algn="ctr"/>
            <a:r>
              <a:rPr lang="tr-TR" dirty="0" smtClean="0"/>
              <a:t>ANKARA MİLLİ EĞİTİM MÜDÜRLÜĞÜ</a:t>
            </a:r>
            <a:endParaRPr lang="tr-TR" dirty="0"/>
          </a:p>
        </p:txBody>
      </p:sp>
      <p:sp>
        <p:nvSpPr>
          <p:cNvPr id="7" name="Metin kutusu 6"/>
          <p:cNvSpPr txBox="1"/>
          <p:nvPr/>
        </p:nvSpPr>
        <p:spPr>
          <a:xfrm>
            <a:off x="1043608" y="6372036"/>
            <a:ext cx="799288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tr-TR" dirty="0" smtClean="0"/>
              <a:t>TANITIM VE DEĞERLENDİRME TOPLANTISINA HOŞ GELDİNİZ</a:t>
            </a:r>
            <a:endParaRPr lang="tr-TR" dirty="0"/>
          </a:p>
        </p:txBody>
      </p:sp>
    </p:spTree>
    <p:extLst>
      <p:ext uri="{BB962C8B-B14F-4D97-AF65-F5344CB8AC3E}">
        <p14:creationId xmlns:p14="http://schemas.microsoft.com/office/powerpoint/2010/main" val="318709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737984"/>
            <a:ext cx="8172400" cy="5355312"/>
          </a:xfrm>
          <a:prstGeom prst="rect">
            <a:avLst/>
          </a:prstGeom>
        </p:spPr>
        <p:txBody>
          <a:bodyPr wrap="square">
            <a:spAutoFit/>
          </a:bodyPr>
          <a:lstStyle/>
          <a:p>
            <a:endParaRPr lang="tr-TR" dirty="0">
              <a:solidFill>
                <a:schemeClr val="accent5">
                  <a:lumMod val="75000"/>
                </a:schemeClr>
              </a:solidFill>
            </a:endParaRPr>
          </a:p>
          <a:p>
            <a:r>
              <a:rPr lang="tr-TR" b="1" dirty="0">
                <a:solidFill>
                  <a:schemeClr val="accent5">
                    <a:lumMod val="75000"/>
                  </a:schemeClr>
                </a:solidFill>
              </a:rPr>
              <a:t>4 TERCİH İŞLEMLERİ </a:t>
            </a:r>
            <a:endParaRPr lang="tr-TR" dirty="0">
              <a:solidFill>
                <a:schemeClr val="accent5">
                  <a:lumMod val="75000"/>
                </a:schemeClr>
              </a:solidFill>
            </a:endParaRPr>
          </a:p>
          <a:p>
            <a:endParaRPr lang="tr-TR" dirty="0">
              <a:solidFill>
                <a:schemeClr val="accent5">
                  <a:lumMod val="75000"/>
                </a:schemeClr>
              </a:solidFill>
            </a:endParaRPr>
          </a:p>
          <a:p>
            <a:r>
              <a:rPr lang="tr-TR" b="1" dirty="0">
                <a:solidFill>
                  <a:schemeClr val="accent5">
                    <a:lumMod val="75000"/>
                  </a:schemeClr>
                </a:solidFill>
              </a:rPr>
              <a:t>4.1 Ortak İşlemler </a:t>
            </a:r>
            <a:endParaRPr lang="tr-TR" dirty="0">
              <a:solidFill>
                <a:schemeClr val="accent5">
                  <a:lumMod val="75000"/>
                </a:schemeClr>
              </a:solidFill>
            </a:endParaRPr>
          </a:p>
          <a:p>
            <a:r>
              <a:rPr lang="tr-TR" dirty="0">
                <a:solidFill>
                  <a:schemeClr val="accent5">
                    <a:lumMod val="75000"/>
                  </a:schemeClr>
                </a:solidFill>
              </a:rPr>
              <a:t>Tercihler </a:t>
            </a:r>
            <a:r>
              <a:rPr lang="tr-TR" b="1" dirty="0">
                <a:solidFill>
                  <a:schemeClr val="accent5">
                    <a:lumMod val="75000"/>
                  </a:schemeClr>
                </a:solidFill>
              </a:rPr>
              <a:t>18-29 Mayıs 2015 </a:t>
            </a:r>
            <a:r>
              <a:rPr lang="tr-TR" dirty="0">
                <a:solidFill>
                  <a:schemeClr val="accent5">
                    <a:lumMod val="75000"/>
                  </a:schemeClr>
                </a:solidFill>
              </a:rPr>
              <a:t>tarihleri arasında yapılacaktır. </a:t>
            </a:r>
          </a:p>
          <a:p>
            <a:r>
              <a:rPr lang="tr-TR" dirty="0">
                <a:solidFill>
                  <a:schemeClr val="accent5">
                    <a:lumMod val="75000"/>
                  </a:schemeClr>
                </a:solidFill>
              </a:rPr>
              <a:t>Tercih işlemleri veli tarafından bireysel olarak e-Okul Sistemi üzerinden yapılacaktır. Ancak internetten başvuru yapamayan veliler için EK-1 ve/veya EK-2 formların doldurularak imzalı olarak okul idaresine verilmesi durumunda veli adına okul idaresince de bireysel başvuru ekranından başvuru yapılabilecektir. </a:t>
            </a:r>
          </a:p>
          <a:p>
            <a:r>
              <a:rPr lang="tr-TR" dirty="0">
                <a:solidFill>
                  <a:schemeClr val="accent5">
                    <a:lumMod val="75000"/>
                  </a:schemeClr>
                </a:solidFill>
              </a:rPr>
              <a:t>Tercih başvurusu, ilan edilen meslek alanının tercih kodunun adayın öncelik sırasına göre sisteme girilmesiyle olacaktır. </a:t>
            </a:r>
          </a:p>
          <a:p>
            <a:r>
              <a:rPr lang="tr-TR" dirty="0">
                <a:solidFill>
                  <a:schemeClr val="accent5">
                    <a:lumMod val="75000"/>
                  </a:schemeClr>
                </a:solidFill>
              </a:rPr>
              <a:t>ATP için tercih yapacak adaylar aynı zamanda okullarında bulunan AMP meslek alanları için de tercih yapacaklardır. </a:t>
            </a:r>
          </a:p>
          <a:p>
            <a:r>
              <a:rPr lang="tr-TR" dirty="0">
                <a:solidFill>
                  <a:schemeClr val="accent5">
                    <a:lumMod val="75000"/>
                  </a:schemeClr>
                </a:solidFill>
              </a:rPr>
              <a:t>MBY sınavı ile öğrenci alacak denizcilik alanını tercih edecek öğrencilerin kılavuzda belirtilen tarihlerde bu sınavlara girmiş olmaları gerekir. Sınava girmemiş olan ya da sınavda başarısız olan öğrenciler ile olumlu sağlık raporunu alamayanlar denizcilik alanını tercih edemeyeceklerdir. Bu durumda olan adaylara okulunda gidebileceği başka bir alanın bulunmaması durumunda diğer alanları tercih etmeleri için e-Okul Sistemi izin verecektir. </a:t>
            </a:r>
          </a:p>
        </p:txBody>
      </p:sp>
    </p:spTree>
    <p:extLst>
      <p:ext uri="{BB962C8B-B14F-4D97-AF65-F5344CB8AC3E}">
        <p14:creationId xmlns:p14="http://schemas.microsoft.com/office/powerpoint/2010/main" val="3243127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764704"/>
            <a:ext cx="8172400" cy="5632311"/>
          </a:xfrm>
          <a:prstGeom prst="rect">
            <a:avLst/>
          </a:prstGeom>
        </p:spPr>
        <p:txBody>
          <a:bodyPr wrap="square">
            <a:spAutoFit/>
          </a:bodyPr>
          <a:lstStyle/>
          <a:p>
            <a:endParaRPr lang="tr-TR" dirty="0">
              <a:solidFill>
                <a:schemeClr val="accent5">
                  <a:lumMod val="75000"/>
                </a:schemeClr>
              </a:solidFill>
            </a:endParaRPr>
          </a:p>
          <a:p>
            <a:r>
              <a:rPr lang="tr-TR" b="1" dirty="0">
                <a:solidFill>
                  <a:schemeClr val="accent5">
                    <a:lumMod val="75000"/>
                  </a:schemeClr>
                </a:solidFill>
              </a:rPr>
              <a:t>4 TERCİH İŞLEMLERİ </a:t>
            </a:r>
            <a:endParaRPr lang="tr-TR" dirty="0">
              <a:solidFill>
                <a:schemeClr val="accent5">
                  <a:lumMod val="75000"/>
                </a:schemeClr>
              </a:solidFill>
            </a:endParaRPr>
          </a:p>
          <a:p>
            <a:endParaRPr lang="tr-TR" dirty="0">
              <a:solidFill>
                <a:schemeClr val="accent5">
                  <a:lumMod val="75000"/>
                </a:schemeClr>
              </a:solidFill>
            </a:endParaRPr>
          </a:p>
          <a:p>
            <a:r>
              <a:rPr lang="tr-TR" b="1" dirty="0">
                <a:solidFill>
                  <a:schemeClr val="accent5">
                    <a:lumMod val="75000"/>
                  </a:schemeClr>
                </a:solidFill>
              </a:rPr>
              <a:t>4.1 Ortak İşlemler </a:t>
            </a:r>
            <a:endParaRPr lang="tr-TR" dirty="0">
              <a:solidFill>
                <a:schemeClr val="accent5">
                  <a:lumMod val="75000"/>
                </a:schemeClr>
              </a:solidFill>
            </a:endParaRPr>
          </a:p>
          <a:p>
            <a:r>
              <a:rPr lang="tr-TR" dirty="0" smtClean="0">
                <a:solidFill>
                  <a:schemeClr val="accent5">
                    <a:lumMod val="75000"/>
                  </a:schemeClr>
                </a:solidFill>
              </a:rPr>
              <a:t>Değişik </a:t>
            </a:r>
            <a:r>
              <a:rPr lang="tr-TR" dirty="0">
                <a:solidFill>
                  <a:schemeClr val="accent5">
                    <a:lumMod val="75000"/>
                  </a:schemeClr>
                </a:solidFill>
              </a:rPr>
              <a:t>nedenlerle süresi içinde tercih başvurusu yapamayan aday, bulunduğu okulda kontenjan açığı bulunan AMP meslek alanlarından birisine puanı esas alınarak merkezi olarak yerleştirilir. </a:t>
            </a:r>
          </a:p>
          <a:p>
            <a:r>
              <a:rPr lang="tr-TR" dirty="0">
                <a:solidFill>
                  <a:schemeClr val="accent5">
                    <a:lumMod val="75000"/>
                  </a:schemeClr>
                </a:solidFill>
              </a:rPr>
              <a:t>Bireysel başvuru yapmayıp EK-1 ve EK-2 formlarını teslim etmek suretiyle başvuru yapacak olan adayların tercih bildirim formlarının e-Okul sistemine hatasız ve eksiksiz olarak girilmesi okul müdürlüğünün sorumluluğundadır. </a:t>
            </a:r>
          </a:p>
          <a:p>
            <a:r>
              <a:rPr lang="tr-TR" dirty="0">
                <a:solidFill>
                  <a:schemeClr val="accent5">
                    <a:lumMod val="75000"/>
                  </a:schemeClr>
                </a:solidFill>
              </a:rPr>
              <a:t>e-Okul Sistemine meslek alanı tercihleri girilmemiş öğrenciler merkezi yerleştirme ile yerleştirilemeyeceğinden tüm öğrencilerin tercih yapması sağlanacaktır. </a:t>
            </a:r>
          </a:p>
          <a:p>
            <a:r>
              <a:rPr lang="tr-TR" dirty="0">
                <a:solidFill>
                  <a:schemeClr val="accent5">
                    <a:lumMod val="75000"/>
                  </a:schemeClr>
                </a:solidFill>
              </a:rPr>
              <a:t>Yapılan tercih başvuruları okul müdürlüğü tarafından elektronik olarak onaylanacaktır. Tercihlerle ilgili varsa her türlü düzeltme elektronik onaylamadan önce yapılacaktır. </a:t>
            </a:r>
          </a:p>
          <a:p>
            <a:r>
              <a:rPr lang="tr-TR" dirty="0">
                <a:solidFill>
                  <a:schemeClr val="accent5">
                    <a:lumMod val="75000"/>
                  </a:schemeClr>
                </a:solidFill>
              </a:rPr>
              <a:t>Elektronik ortamda onaylanan tercih listesinin çıktısı alınarak okul müdürlüğü yetkilisi ile veli tarafından imzalandıktan sonra aslı okulda saklanacak ve bir nüshası imza karşılığı veliye verilecektir. </a:t>
            </a:r>
          </a:p>
          <a:p>
            <a:r>
              <a:rPr lang="tr-TR" dirty="0">
                <a:solidFill>
                  <a:schemeClr val="accent5">
                    <a:lumMod val="75000"/>
                  </a:schemeClr>
                </a:solidFill>
              </a:rPr>
              <a:t>Tercih ve yerleştirme ile ilgili bilgilendirmeler </a:t>
            </a:r>
            <a:r>
              <a:rPr lang="tr-TR" b="1" dirty="0">
                <a:solidFill>
                  <a:schemeClr val="accent5">
                    <a:lumMod val="75000"/>
                  </a:schemeClr>
                </a:solidFill>
              </a:rPr>
              <a:t>http://www.meb.gov.tr, http://mtegm.meb.gov.tr </a:t>
            </a:r>
            <a:r>
              <a:rPr lang="tr-TR" dirty="0">
                <a:solidFill>
                  <a:schemeClr val="accent5">
                    <a:lumMod val="75000"/>
                  </a:schemeClr>
                </a:solidFill>
              </a:rPr>
              <a:t>adreslerinden başvuru, tercih ve yerleştirme işlemleri ise </a:t>
            </a:r>
            <a:r>
              <a:rPr lang="tr-TR" b="1" dirty="0">
                <a:solidFill>
                  <a:schemeClr val="accent5">
                    <a:lumMod val="75000"/>
                  </a:schemeClr>
                </a:solidFill>
              </a:rPr>
              <a:t>https://eokul.meb.gov.tr </a:t>
            </a:r>
            <a:r>
              <a:rPr lang="tr-TR" dirty="0">
                <a:solidFill>
                  <a:schemeClr val="accent5">
                    <a:lumMod val="75000"/>
                  </a:schemeClr>
                </a:solidFill>
              </a:rPr>
              <a:t>adresinden yapılacaktır. </a:t>
            </a:r>
          </a:p>
        </p:txBody>
      </p:sp>
    </p:spTree>
    <p:extLst>
      <p:ext uri="{BB962C8B-B14F-4D97-AF65-F5344CB8AC3E}">
        <p14:creationId xmlns:p14="http://schemas.microsoft.com/office/powerpoint/2010/main" val="827436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71600" y="1772816"/>
            <a:ext cx="8172400" cy="3970318"/>
          </a:xfrm>
          <a:prstGeom prst="rect">
            <a:avLst/>
          </a:prstGeom>
        </p:spPr>
        <p:txBody>
          <a:bodyPr wrap="square">
            <a:spAutoFit/>
          </a:bodyPr>
          <a:lstStyle/>
          <a:p>
            <a:endParaRPr lang="tr-TR" dirty="0">
              <a:solidFill>
                <a:schemeClr val="accent5">
                  <a:lumMod val="75000"/>
                </a:schemeClr>
              </a:solidFill>
            </a:endParaRPr>
          </a:p>
          <a:p>
            <a:r>
              <a:rPr lang="tr-TR" b="1" dirty="0">
                <a:solidFill>
                  <a:schemeClr val="accent5">
                    <a:lumMod val="75000"/>
                  </a:schemeClr>
                </a:solidFill>
              </a:rPr>
              <a:t>4.1.1 ATP Tercih İşlemleri </a:t>
            </a:r>
            <a:endParaRPr lang="tr-TR" b="1" dirty="0" smtClean="0">
              <a:solidFill>
                <a:schemeClr val="accent5">
                  <a:lumMod val="75000"/>
                </a:schemeClr>
              </a:solidFill>
            </a:endParaRPr>
          </a:p>
          <a:p>
            <a:endParaRPr lang="tr-TR" dirty="0">
              <a:solidFill>
                <a:schemeClr val="accent5">
                  <a:lumMod val="75000"/>
                </a:schemeClr>
              </a:solidFill>
            </a:endParaRPr>
          </a:p>
          <a:p>
            <a:r>
              <a:rPr lang="tr-TR" dirty="0">
                <a:solidFill>
                  <a:schemeClr val="accent5">
                    <a:lumMod val="75000"/>
                  </a:schemeClr>
                </a:solidFill>
              </a:rPr>
              <a:t>ATP meslek alanlarını seçmek isteyen öğrenciler kendi okulları dışında diğer okullardan da tercih yapabileceklerdir. </a:t>
            </a:r>
          </a:p>
          <a:p>
            <a:r>
              <a:rPr lang="tr-TR" dirty="0">
                <a:solidFill>
                  <a:schemeClr val="accent5">
                    <a:lumMod val="75000"/>
                  </a:schemeClr>
                </a:solidFill>
              </a:rPr>
              <a:t>Adaylar ATP için en fazla 15 tercih yapabilecektir. </a:t>
            </a:r>
            <a:endParaRPr lang="tr-TR" dirty="0" smtClean="0">
              <a:solidFill>
                <a:schemeClr val="accent5">
                  <a:lumMod val="75000"/>
                </a:schemeClr>
              </a:solidFill>
            </a:endParaRPr>
          </a:p>
          <a:p>
            <a:endParaRPr lang="tr-TR" dirty="0">
              <a:solidFill>
                <a:schemeClr val="accent5">
                  <a:lumMod val="75000"/>
                </a:schemeClr>
              </a:solidFill>
            </a:endParaRPr>
          </a:p>
          <a:p>
            <a:r>
              <a:rPr lang="tr-TR" b="1" dirty="0">
                <a:solidFill>
                  <a:schemeClr val="accent5">
                    <a:lumMod val="75000"/>
                  </a:schemeClr>
                </a:solidFill>
              </a:rPr>
              <a:t>4.1.2 AMP Tercih İşlemleri </a:t>
            </a:r>
            <a:endParaRPr lang="tr-TR" dirty="0">
              <a:solidFill>
                <a:schemeClr val="accent5">
                  <a:lumMod val="75000"/>
                </a:schemeClr>
              </a:solidFill>
            </a:endParaRPr>
          </a:p>
          <a:p>
            <a:endParaRPr lang="tr-TR" dirty="0">
              <a:solidFill>
                <a:schemeClr val="accent5">
                  <a:lumMod val="75000"/>
                </a:schemeClr>
              </a:solidFill>
            </a:endParaRPr>
          </a:p>
          <a:p>
            <a:r>
              <a:rPr lang="tr-TR" dirty="0">
                <a:solidFill>
                  <a:schemeClr val="accent5">
                    <a:lumMod val="75000"/>
                  </a:schemeClr>
                </a:solidFill>
              </a:rPr>
              <a:t>AMP meslek alanlarını seçmek isteyen öğrenciler sadece kendi okullarında bulunan alanları tercih önceliğine göre tercih edeceklerdir. </a:t>
            </a:r>
          </a:p>
          <a:p>
            <a:r>
              <a:rPr lang="tr-TR" dirty="0">
                <a:solidFill>
                  <a:schemeClr val="accent5">
                    <a:lumMod val="75000"/>
                  </a:schemeClr>
                </a:solidFill>
              </a:rPr>
              <a:t>Öğrenciler AMP için tercih yaparken okullarında bulunan tüm alanları tercih önceliğine göre seçmek zorundadırlar. </a:t>
            </a:r>
          </a:p>
          <a:p>
            <a:r>
              <a:rPr lang="tr-TR" dirty="0">
                <a:solidFill>
                  <a:schemeClr val="accent5">
                    <a:lumMod val="75000"/>
                  </a:schemeClr>
                </a:solidFill>
              </a:rPr>
              <a:t>Adaylar AMP için en fazla 15 tercih yapabilecektir. </a:t>
            </a:r>
          </a:p>
        </p:txBody>
      </p:sp>
    </p:spTree>
    <p:extLst>
      <p:ext uri="{BB962C8B-B14F-4D97-AF65-F5344CB8AC3E}">
        <p14:creationId xmlns:p14="http://schemas.microsoft.com/office/powerpoint/2010/main" val="2658985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764704"/>
            <a:ext cx="8172400" cy="5078313"/>
          </a:xfrm>
          <a:prstGeom prst="rect">
            <a:avLst/>
          </a:prstGeom>
        </p:spPr>
        <p:txBody>
          <a:bodyPr wrap="square">
            <a:spAutoFit/>
          </a:bodyPr>
          <a:lstStyle/>
          <a:p>
            <a:endParaRPr lang="tr-TR" dirty="0">
              <a:solidFill>
                <a:schemeClr val="accent5">
                  <a:lumMod val="75000"/>
                </a:schemeClr>
              </a:solidFill>
            </a:endParaRPr>
          </a:p>
          <a:p>
            <a:r>
              <a:rPr lang="tr-TR" b="1" dirty="0">
                <a:solidFill>
                  <a:schemeClr val="accent5">
                    <a:lumMod val="75000"/>
                  </a:schemeClr>
                </a:solidFill>
              </a:rPr>
              <a:t>5 YERLEŞTİRME İŞLEMLERİ </a:t>
            </a:r>
            <a:endParaRPr lang="tr-TR" b="1" dirty="0" smtClean="0">
              <a:solidFill>
                <a:schemeClr val="accent5">
                  <a:lumMod val="75000"/>
                </a:schemeClr>
              </a:solidFill>
            </a:endParaRPr>
          </a:p>
          <a:p>
            <a:endParaRPr lang="tr-TR" dirty="0">
              <a:solidFill>
                <a:schemeClr val="accent5">
                  <a:lumMod val="75000"/>
                </a:schemeClr>
              </a:solidFill>
            </a:endParaRPr>
          </a:p>
          <a:p>
            <a:pPr algn="just"/>
            <a:r>
              <a:rPr lang="tr-TR" dirty="0">
                <a:solidFill>
                  <a:schemeClr val="accent5">
                    <a:lumMod val="75000"/>
                  </a:schemeClr>
                </a:solidFill>
              </a:rPr>
              <a:t>Tercih başvurusunda bulunan öğrencilerin, puan üstünlüğü ve tercih sıraları dikkate alınarak yerleştirme işlemi yapılacaktır. </a:t>
            </a:r>
            <a:endParaRPr lang="tr-TR" dirty="0" smtClean="0">
              <a:solidFill>
                <a:schemeClr val="accent5">
                  <a:lumMod val="75000"/>
                </a:schemeClr>
              </a:solidFill>
            </a:endParaRPr>
          </a:p>
          <a:p>
            <a:pPr algn="just"/>
            <a:r>
              <a:rPr lang="tr-TR" dirty="0">
                <a:solidFill>
                  <a:schemeClr val="accent5">
                    <a:lumMod val="75000"/>
                  </a:schemeClr>
                </a:solidFill>
              </a:rPr>
              <a:t>Öğrenci ATP tercihlerinden herhangi birisine yerleşmişse AMP tercihleri dikkate alınmayacaktır. ATP tercihlerine yerleşememesi durumunda ise AMP tercihleri puan üstünlüğü ve tercih sırasına göre değerlendirilecektir. </a:t>
            </a:r>
          </a:p>
          <a:p>
            <a:pPr algn="just"/>
            <a:r>
              <a:rPr lang="tr-TR" dirty="0">
                <a:solidFill>
                  <a:schemeClr val="accent5">
                    <a:lumMod val="75000"/>
                  </a:schemeClr>
                </a:solidFill>
              </a:rPr>
              <a:t>AMP de yerleştirme işlemi öğrencinin kayıtlı olduğu okuldaki alanlardan birisine yapılacaktır. </a:t>
            </a:r>
          </a:p>
          <a:p>
            <a:pPr algn="just"/>
            <a:r>
              <a:rPr lang="tr-TR" dirty="0">
                <a:solidFill>
                  <a:schemeClr val="accent5">
                    <a:lumMod val="75000"/>
                  </a:schemeClr>
                </a:solidFill>
              </a:rPr>
              <a:t>ATP ve AMP alanlarında kontenjan açığı oluşması halinde diğer ortaöğretim kurumlarından ilgili programa/alana geçiş şartlarını taşıyan öğrenciler, Yönetmelik esaslarına göre nakil yoluyla gelebileceklerdir. </a:t>
            </a:r>
          </a:p>
          <a:p>
            <a:pPr algn="just"/>
            <a:r>
              <a:rPr lang="tr-TR" dirty="0">
                <a:solidFill>
                  <a:schemeClr val="accent5">
                    <a:lumMod val="75000"/>
                  </a:schemeClr>
                </a:solidFill>
              </a:rPr>
              <a:t>Yerleştirildiği alanı değiştirmek isteyen öğrenciler kontenjan açığı bulunması durumunda koşullarını taşıdıkları alanlara 10 uncu sınıfta birinci dönemin sonuna kadar, alan değiştirerek de geçiş yapabilirler. </a:t>
            </a:r>
          </a:p>
          <a:p>
            <a:pPr algn="just"/>
            <a:r>
              <a:rPr lang="tr-TR" dirty="0">
                <a:solidFill>
                  <a:schemeClr val="accent5">
                    <a:lumMod val="75000"/>
                  </a:schemeClr>
                </a:solidFill>
              </a:rPr>
              <a:t>MBY sınavıyla öğrenci alınan denizcilik alanı ile sağlık hizmetleri alanına diğer alanlardan geçiş yapılmaz. </a:t>
            </a:r>
          </a:p>
        </p:txBody>
      </p:sp>
    </p:spTree>
    <p:extLst>
      <p:ext uri="{BB962C8B-B14F-4D97-AF65-F5344CB8AC3E}">
        <p14:creationId xmlns:p14="http://schemas.microsoft.com/office/powerpoint/2010/main" val="1359538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1026602"/>
            <a:ext cx="8172400" cy="1754326"/>
          </a:xfrm>
          <a:prstGeom prst="rect">
            <a:avLst/>
          </a:prstGeom>
        </p:spPr>
        <p:txBody>
          <a:bodyPr wrap="square">
            <a:spAutoFit/>
          </a:bodyPr>
          <a:lstStyle/>
          <a:p>
            <a:pPr algn="just"/>
            <a:r>
              <a:rPr lang="tr-TR" b="1" dirty="0" smtClean="0">
                <a:solidFill>
                  <a:schemeClr val="accent5">
                    <a:lumMod val="75000"/>
                  </a:schemeClr>
                </a:solidFill>
              </a:rPr>
              <a:t>6 </a:t>
            </a:r>
            <a:r>
              <a:rPr lang="tr-TR" b="1" dirty="0">
                <a:solidFill>
                  <a:schemeClr val="accent5">
                    <a:lumMod val="75000"/>
                  </a:schemeClr>
                </a:solidFill>
              </a:rPr>
              <a:t>YERLEŞTİRME SONUÇLARININ İLANI </a:t>
            </a:r>
            <a:endParaRPr lang="tr-TR" b="1" dirty="0" smtClean="0">
              <a:solidFill>
                <a:schemeClr val="accent5">
                  <a:lumMod val="75000"/>
                </a:schemeClr>
              </a:solidFill>
            </a:endParaRPr>
          </a:p>
          <a:p>
            <a:pPr algn="just"/>
            <a:endParaRPr lang="tr-TR" dirty="0">
              <a:solidFill>
                <a:schemeClr val="accent5">
                  <a:lumMod val="75000"/>
                </a:schemeClr>
              </a:solidFill>
            </a:endParaRPr>
          </a:p>
          <a:p>
            <a:pPr algn="just"/>
            <a:r>
              <a:rPr lang="tr-TR" dirty="0">
                <a:solidFill>
                  <a:schemeClr val="accent5">
                    <a:lumMod val="75000"/>
                  </a:schemeClr>
                </a:solidFill>
              </a:rPr>
              <a:t>ATP ve AMP yerleştirme sonuçları </a:t>
            </a:r>
            <a:r>
              <a:rPr lang="tr-TR" b="1" dirty="0">
                <a:solidFill>
                  <a:schemeClr val="accent5">
                    <a:lumMod val="75000"/>
                  </a:schemeClr>
                </a:solidFill>
              </a:rPr>
              <a:t>12 Haziran 2015 saat 15:00 </a:t>
            </a:r>
            <a:r>
              <a:rPr lang="tr-TR" dirty="0">
                <a:solidFill>
                  <a:schemeClr val="accent5">
                    <a:lumMod val="75000"/>
                  </a:schemeClr>
                </a:solidFill>
              </a:rPr>
              <a:t>da ilan edilecektir. </a:t>
            </a:r>
            <a:r>
              <a:rPr lang="tr-TR" dirty="0" smtClean="0">
                <a:solidFill>
                  <a:schemeClr val="accent5">
                    <a:lumMod val="75000"/>
                  </a:schemeClr>
                </a:solidFill>
              </a:rPr>
              <a:t>Sonuçlar </a:t>
            </a:r>
            <a:r>
              <a:rPr lang="tr-TR" dirty="0">
                <a:solidFill>
                  <a:schemeClr val="accent5">
                    <a:lumMod val="75000"/>
                  </a:schemeClr>
                </a:solidFill>
              </a:rPr>
              <a:t>https://e-okul.meb.gov.tr ve Veli Bilgilendirme Sisteminden duyurulacaktır. Ayrıca 8383 Mobil Bilgilendirme Servisine üye olan velilerin cep telefonlarına kısa mesaj (SMS) gönderilecektir. </a:t>
            </a:r>
          </a:p>
        </p:txBody>
      </p:sp>
    </p:spTree>
    <p:extLst>
      <p:ext uri="{BB962C8B-B14F-4D97-AF65-F5344CB8AC3E}">
        <p14:creationId xmlns:p14="http://schemas.microsoft.com/office/powerpoint/2010/main" val="2409376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1052736"/>
            <a:ext cx="8064896" cy="4524315"/>
          </a:xfrm>
          <a:prstGeom prst="rect">
            <a:avLst/>
          </a:prstGeom>
        </p:spPr>
        <p:txBody>
          <a:bodyPr wrap="square">
            <a:spAutoFit/>
          </a:bodyPr>
          <a:lstStyle/>
          <a:p>
            <a:pPr algn="just"/>
            <a:r>
              <a:rPr lang="tr-TR" b="1" dirty="0" smtClean="0">
                <a:solidFill>
                  <a:schemeClr val="accent5">
                    <a:lumMod val="75000"/>
                  </a:schemeClr>
                </a:solidFill>
              </a:rPr>
              <a:t>7 </a:t>
            </a:r>
            <a:r>
              <a:rPr lang="tr-TR" b="1" dirty="0">
                <a:solidFill>
                  <a:schemeClr val="accent5">
                    <a:lumMod val="75000"/>
                  </a:schemeClr>
                </a:solidFill>
              </a:rPr>
              <a:t>OKUL MÜDÜRLÜKLERİNCE YAPILACAK İŞLEMLER </a:t>
            </a:r>
            <a:endParaRPr lang="tr-TR" b="1" dirty="0" smtClean="0">
              <a:solidFill>
                <a:schemeClr val="accent5">
                  <a:lumMod val="75000"/>
                </a:schemeClr>
              </a:solidFill>
            </a:endParaRPr>
          </a:p>
          <a:p>
            <a:pPr algn="just"/>
            <a:endParaRPr lang="tr-TR" dirty="0">
              <a:solidFill>
                <a:schemeClr val="accent5">
                  <a:lumMod val="75000"/>
                </a:schemeClr>
              </a:solidFill>
            </a:endParaRPr>
          </a:p>
          <a:p>
            <a:pPr algn="just"/>
            <a:r>
              <a:rPr lang="tr-TR" dirty="0">
                <a:solidFill>
                  <a:schemeClr val="accent5">
                    <a:lumMod val="75000"/>
                  </a:schemeClr>
                </a:solidFill>
              </a:rPr>
              <a:t>ATP ve AMP meslek alanları hakkında “OKUL, PROGRAM, ALAN VE DAL TANITIM </a:t>
            </a:r>
            <a:r>
              <a:rPr lang="tr-TR" dirty="0" err="1">
                <a:solidFill>
                  <a:schemeClr val="accent5">
                    <a:lumMod val="75000"/>
                  </a:schemeClr>
                </a:solidFill>
              </a:rPr>
              <a:t>BİLGİLERİ”nden</a:t>
            </a:r>
            <a:r>
              <a:rPr lang="tr-TR" dirty="0">
                <a:solidFill>
                  <a:schemeClr val="accent5">
                    <a:lumMod val="75000"/>
                  </a:schemeClr>
                </a:solidFill>
              </a:rPr>
              <a:t> de yararlanarak, </a:t>
            </a:r>
            <a:r>
              <a:rPr lang="tr-TR" dirty="0">
                <a:solidFill>
                  <a:srgbClr val="FF0000"/>
                </a:solidFill>
              </a:rPr>
              <a:t>9 uncu sınıf öğrencilerine sınıf rehber/rehber öğretmenlerince konuya ilişkin rehberlik ve bilgilendirme toplantısı yapmak,</a:t>
            </a:r>
            <a:r>
              <a:rPr lang="tr-TR" dirty="0">
                <a:solidFill>
                  <a:schemeClr val="accent5">
                    <a:lumMod val="75000"/>
                  </a:schemeClr>
                </a:solidFill>
              </a:rPr>
              <a:t> </a:t>
            </a:r>
          </a:p>
          <a:p>
            <a:pPr algn="just"/>
            <a:r>
              <a:rPr lang="tr-TR" dirty="0">
                <a:solidFill>
                  <a:schemeClr val="accent5">
                    <a:lumMod val="75000"/>
                  </a:schemeClr>
                </a:solidFill>
              </a:rPr>
              <a:t>ATP ve alana yerleştirme iş ve işlemleri hakkında “OKUL, PROGRAM, ALAN VE DAL TANITIM </a:t>
            </a:r>
            <a:r>
              <a:rPr lang="tr-TR" dirty="0" err="1">
                <a:solidFill>
                  <a:schemeClr val="accent5">
                    <a:lumMod val="75000"/>
                  </a:schemeClr>
                </a:solidFill>
              </a:rPr>
              <a:t>BİLGİLERİ”nden</a:t>
            </a:r>
            <a:r>
              <a:rPr lang="tr-TR" dirty="0">
                <a:solidFill>
                  <a:schemeClr val="accent5">
                    <a:lumMod val="75000"/>
                  </a:schemeClr>
                </a:solidFill>
              </a:rPr>
              <a:t> de yararlanarak, </a:t>
            </a:r>
            <a:r>
              <a:rPr lang="tr-TR" dirty="0">
                <a:solidFill>
                  <a:srgbClr val="FF0000"/>
                </a:solidFill>
              </a:rPr>
              <a:t>9 uncu sınıf öğrenci velilerine bilgilendirme toplantısı yapmak</a:t>
            </a:r>
            <a:r>
              <a:rPr lang="tr-TR" dirty="0">
                <a:solidFill>
                  <a:schemeClr val="accent5">
                    <a:lumMod val="75000"/>
                  </a:schemeClr>
                </a:solidFill>
              </a:rPr>
              <a:t>, </a:t>
            </a:r>
          </a:p>
          <a:p>
            <a:pPr algn="just"/>
            <a:r>
              <a:rPr lang="tr-TR" dirty="0">
                <a:solidFill>
                  <a:schemeClr val="accent5">
                    <a:lumMod val="75000"/>
                  </a:schemeClr>
                </a:solidFill>
              </a:rPr>
              <a:t>Öğrencilerin elektronik ortamdaki işlemlerini yapmak üzere en az bir müdür yardımcısı görevlendirmek, </a:t>
            </a:r>
          </a:p>
          <a:p>
            <a:pPr algn="just"/>
            <a:r>
              <a:rPr lang="tr-TR" dirty="0">
                <a:solidFill>
                  <a:schemeClr val="accent5">
                    <a:lumMod val="75000"/>
                  </a:schemeClr>
                </a:solidFill>
              </a:rPr>
              <a:t>ATP ve AMP meslek alanlarına ait </a:t>
            </a:r>
            <a:r>
              <a:rPr lang="tr-TR" dirty="0">
                <a:solidFill>
                  <a:srgbClr val="FF0000"/>
                </a:solidFill>
              </a:rPr>
              <a:t>kontenjanları e-Okul sistemine zamanında ve istenildiği şekilde girmek</a:t>
            </a:r>
            <a:r>
              <a:rPr lang="tr-TR" dirty="0">
                <a:solidFill>
                  <a:schemeClr val="accent5">
                    <a:lumMod val="75000"/>
                  </a:schemeClr>
                </a:solidFill>
              </a:rPr>
              <a:t>, </a:t>
            </a:r>
          </a:p>
          <a:p>
            <a:pPr algn="just"/>
            <a:r>
              <a:rPr lang="tr-TR" dirty="0">
                <a:solidFill>
                  <a:schemeClr val="accent5">
                    <a:lumMod val="75000"/>
                  </a:schemeClr>
                </a:solidFill>
              </a:rPr>
              <a:t>MBY sınavıyla öğrenci yerleştirilen alanlar için MBY sınavı başvurularını e-Okul sistemine işlemek, </a:t>
            </a:r>
          </a:p>
          <a:p>
            <a:pPr algn="just"/>
            <a:r>
              <a:rPr lang="tr-TR" dirty="0">
                <a:solidFill>
                  <a:schemeClr val="accent5">
                    <a:lumMod val="75000"/>
                  </a:schemeClr>
                </a:solidFill>
              </a:rPr>
              <a:t>Başvuru sayısına göre MBY sınavını yapacak komisyonu ya da komisyonları oluşturmak ve belirtilen takvime göre sınavların yapılmasını sağlamak, </a:t>
            </a:r>
          </a:p>
        </p:txBody>
      </p:sp>
    </p:spTree>
    <p:extLst>
      <p:ext uri="{BB962C8B-B14F-4D97-AF65-F5344CB8AC3E}">
        <p14:creationId xmlns:p14="http://schemas.microsoft.com/office/powerpoint/2010/main" val="1468113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764704"/>
            <a:ext cx="8064896" cy="3139321"/>
          </a:xfrm>
          <a:prstGeom prst="rect">
            <a:avLst/>
          </a:prstGeom>
        </p:spPr>
        <p:txBody>
          <a:bodyPr wrap="square">
            <a:spAutoFit/>
          </a:bodyPr>
          <a:lstStyle/>
          <a:p>
            <a:pPr algn="just"/>
            <a:endParaRPr lang="tr-TR" dirty="0">
              <a:solidFill>
                <a:schemeClr val="accent5">
                  <a:lumMod val="75000"/>
                </a:schemeClr>
              </a:solidFill>
            </a:endParaRPr>
          </a:p>
          <a:p>
            <a:pPr algn="just"/>
            <a:r>
              <a:rPr lang="tr-TR" b="1" dirty="0">
                <a:solidFill>
                  <a:schemeClr val="accent5">
                    <a:lumMod val="75000"/>
                  </a:schemeClr>
                </a:solidFill>
              </a:rPr>
              <a:t>7 OKUL MÜDÜRLÜKLERİNCE YAPILACAK İŞLEMLER </a:t>
            </a:r>
            <a:endParaRPr lang="tr-TR" dirty="0">
              <a:solidFill>
                <a:schemeClr val="accent5">
                  <a:lumMod val="75000"/>
                </a:schemeClr>
              </a:solidFill>
            </a:endParaRPr>
          </a:p>
          <a:p>
            <a:pPr algn="just"/>
            <a:endParaRPr lang="tr-TR" dirty="0" smtClean="0">
              <a:solidFill>
                <a:schemeClr val="accent5">
                  <a:lumMod val="75000"/>
                </a:schemeClr>
              </a:solidFill>
            </a:endParaRPr>
          </a:p>
          <a:p>
            <a:pPr algn="just"/>
            <a:r>
              <a:rPr lang="tr-TR" dirty="0" smtClean="0">
                <a:solidFill>
                  <a:schemeClr val="accent5">
                    <a:lumMod val="75000"/>
                  </a:schemeClr>
                </a:solidFill>
              </a:rPr>
              <a:t>Denizcilik </a:t>
            </a:r>
            <a:r>
              <a:rPr lang="tr-TR" dirty="0">
                <a:solidFill>
                  <a:schemeClr val="accent5">
                    <a:lumMod val="75000"/>
                  </a:schemeClr>
                </a:solidFill>
              </a:rPr>
              <a:t>meslek alanında öğrencilerin sağlık durumunun geçmek istediği alanın öğrenimine elverişli olduğunu gösterir sağlık raporlarının teslim edilmesini sağlamak, </a:t>
            </a:r>
          </a:p>
          <a:p>
            <a:pPr algn="just"/>
            <a:r>
              <a:rPr lang="tr-TR" dirty="0">
                <a:solidFill>
                  <a:schemeClr val="accent5">
                    <a:lumMod val="75000"/>
                  </a:schemeClr>
                </a:solidFill>
              </a:rPr>
              <a:t>MBY sınav sonuçları, sağlık raporları ile anne/baba mesleği bilgilerinin e-Okul Sistemine işlenmesini sağlamak, </a:t>
            </a:r>
          </a:p>
          <a:p>
            <a:pPr algn="just"/>
            <a:r>
              <a:rPr lang="tr-TR" dirty="0">
                <a:solidFill>
                  <a:schemeClr val="accent5">
                    <a:lumMod val="75000"/>
                  </a:schemeClr>
                </a:solidFill>
              </a:rPr>
              <a:t>9 uncu sınıf öğrenci puanlarının süresi içerisinde e-Okul sistemine girişinin yapılmasını sağlamak, </a:t>
            </a:r>
          </a:p>
          <a:p>
            <a:pPr algn="just"/>
            <a:r>
              <a:rPr lang="tr-TR" dirty="0">
                <a:solidFill>
                  <a:schemeClr val="accent5">
                    <a:lumMod val="75000"/>
                  </a:schemeClr>
                </a:solidFill>
              </a:rPr>
              <a:t>MBY sınavı veya müracaat edeceği alanla ilgili sağlık raporu almak için dilekçeyle başvuru yapan öğrencilerin devamsızlıklarını e-Okul Sistemine izinli olarak işlemek. </a:t>
            </a:r>
          </a:p>
        </p:txBody>
      </p:sp>
    </p:spTree>
    <p:extLst>
      <p:ext uri="{BB962C8B-B14F-4D97-AF65-F5344CB8AC3E}">
        <p14:creationId xmlns:p14="http://schemas.microsoft.com/office/powerpoint/2010/main" val="4111109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1087576"/>
            <a:ext cx="8172400" cy="1754326"/>
          </a:xfrm>
          <a:prstGeom prst="rect">
            <a:avLst/>
          </a:prstGeom>
        </p:spPr>
        <p:txBody>
          <a:bodyPr wrap="square">
            <a:spAutoFit/>
          </a:bodyPr>
          <a:lstStyle/>
          <a:p>
            <a:r>
              <a:rPr lang="tr-TR" b="1" dirty="0" smtClean="0">
                <a:solidFill>
                  <a:schemeClr val="accent5">
                    <a:lumMod val="75000"/>
                  </a:schemeClr>
                </a:solidFill>
              </a:rPr>
              <a:t>8 </a:t>
            </a:r>
            <a:r>
              <a:rPr lang="tr-TR" b="1" dirty="0">
                <a:solidFill>
                  <a:schemeClr val="accent5">
                    <a:lumMod val="75000"/>
                  </a:schemeClr>
                </a:solidFill>
              </a:rPr>
              <a:t>OKUL, PROGRAM, ALAN VE DAL TANITIM BİLGİLERİ </a:t>
            </a:r>
            <a:endParaRPr lang="tr-TR" b="1" dirty="0" smtClean="0">
              <a:solidFill>
                <a:schemeClr val="accent5">
                  <a:lumMod val="75000"/>
                </a:schemeClr>
              </a:solidFill>
            </a:endParaRPr>
          </a:p>
          <a:p>
            <a:endParaRPr lang="tr-TR" dirty="0">
              <a:solidFill>
                <a:schemeClr val="accent5">
                  <a:lumMod val="75000"/>
                </a:schemeClr>
              </a:solidFill>
            </a:endParaRPr>
          </a:p>
          <a:p>
            <a:pPr algn="just"/>
            <a:r>
              <a:rPr lang="tr-TR" dirty="0">
                <a:solidFill>
                  <a:schemeClr val="accent5">
                    <a:lumMod val="75000"/>
                  </a:schemeClr>
                </a:solidFill>
              </a:rPr>
              <a:t>Mesleki ve teknik ortaöğretim kurumlarında uygulanmakta olan meslek alanlarının OKUL, PROGRAM, ALAN VE DAL TANITIM BİLGİLERİ” </a:t>
            </a:r>
            <a:r>
              <a:rPr lang="tr-TR" dirty="0">
                <a:solidFill>
                  <a:schemeClr val="accent5">
                    <a:lumMod val="75000"/>
                  </a:schemeClr>
                </a:solidFill>
                <a:hlinkClick r:id="rId2"/>
              </a:rPr>
              <a:t>http://</a:t>
            </a:r>
            <a:r>
              <a:rPr lang="tr-TR" dirty="0" smtClean="0">
                <a:solidFill>
                  <a:schemeClr val="accent5">
                    <a:lumMod val="75000"/>
                  </a:schemeClr>
                </a:solidFill>
                <a:hlinkClick r:id="rId2"/>
              </a:rPr>
              <a:t>mtegm.meb.gov.tr</a:t>
            </a:r>
            <a:r>
              <a:rPr lang="tr-TR" dirty="0" smtClean="0">
                <a:solidFill>
                  <a:schemeClr val="accent5">
                    <a:lumMod val="75000"/>
                  </a:schemeClr>
                </a:solidFill>
              </a:rPr>
              <a:t>, </a:t>
            </a:r>
            <a:r>
              <a:rPr lang="tr-TR" dirty="0" smtClean="0">
                <a:solidFill>
                  <a:schemeClr val="accent5">
                    <a:lumMod val="75000"/>
                  </a:schemeClr>
                </a:solidFill>
                <a:hlinkClick r:id="rId3"/>
              </a:rPr>
              <a:t>http</a:t>
            </a:r>
            <a:r>
              <a:rPr lang="tr-TR" dirty="0">
                <a:solidFill>
                  <a:schemeClr val="accent5">
                    <a:lumMod val="75000"/>
                  </a:schemeClr>
                </a:solidFill>
                <a:hlinkClick r:id="rId3"/>
              </a:rPr>
              <a:t>://megep.meb.gov.tr</a:t>
            </a:r>
            <a:r>
              <a:rPr lang="tr-TR" dirty="0">
                <a:solidFill>
                  <a:schemeClr val="accent5">
                    <a:lumMod val="75000"/>
                  </a:schemeClr>
                </a:solidFill>
              </a:rPr>
              <a:t> </a:t>
            </a:r>
            <a:r>
              <a:rPr lang="tr-TR" dirty="0">
                <a:solidFill>
                  <a:schemeClr val="accent5">
                    <a:lumMod val="75000"/>
                  </a:schemeClr>
                </a:solidFill>
              </a:rPr>
              <a:t>ile </a:t>
            </a:r>
            <a:r>
              <a:rPr lang="tr-TR" dirty="0" smtClean="0">
                <a:solidFill>
                  <a:schemeClr val="accent5">
                    <a:lumMod val="75000"/>
                  </a:schemeClr>
                </a:solidFill>
                <a:hlinkClick r:id="rId4"/>
              </a:rPr>
              <a:t>http://metefankara.meb.gov.tr</a:t>
            </a:r>
            <a:r>
              <a:rPr lang="tr-TR" dirty="0" smtClean="0">
                <a:solidFill>
                  <a:schemeClr val="accent5">
                    <a:lumMod val="75000"/>
                  </a:schemeClr>
                </a:solidFill>
              </a:rPr>
              <a:t> (</a:t>
            </a:r>
            <a:r>
              <a:rPr lang="tr-TR" dirty="0" err="1" smtClean="0">
                <a:solidFill>
                  <a:schemeClr val="accent5">
                    <a:lumMod val="75000"/>
                  </a:schemeClr>
                </a:solidFill>
              </a:rPr>
              <a:t>AnkaraMESBİL</a:t>
            </a:r>
            <a:r>
              <a:rPr lang="tr-TR" dirty="0" smtClean="0">
                <a:solidFill>
                  <a:schemeClr val="accent5">
                    <a:lumMod val="75000"/>
                  </a:schemeClr>
                </a:solidFill>
              </a:rPr>
              <a:t>) adreslerinde </a:t>
            </a:r>
            <a:r>
              <a:rPr lang="tr-TR" dirty="0">
                <a:solidFill>
                  <a:schemeClr val="accent5">
                    <a:lumMod val="75000"/>
                  </a:schemeClr>
                </a:solidFill>
              </a:rPr>
              <a:t>yer almaktadır. </a:t>
            </a:r>
          </a:p>
        </p:txBody>
      </p:sp>
    </p:spTree>
    <p:extLst>
      <p:ext uri="{BB962C8B-B14F-4D97-AF65-F5344CB8AC3E}">
        <p14:creationId xmlns:p14="http://schemas.microsoft.com/office/powerpoint/2010/main" val="1686458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9576" y="985496"/>
            <a:ext cx="3924848" cy="4887007"/>
          </a:xfrm>
          <a:prstGeom prst="rect">
            <a:avLst/>
          </a:prstGeom>
        </p:spPr>
      </p:pic>
    </p:spTree>
    <p:extLst>
      <p:ext uri="{BB962C8B-B14F-4D97-AF65-F5344CB8AC3E}">
        <p14:creationId xmlns:p14="http://schemas.microsoft.com/office/powerpoint/2010/main" val="3542737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475656" y="44624"/>
            <a:ext cx="6192688" cy="707886"/>
          </a:xfrm>
          <a:prstGeom prst="rect">
            <a:avLst/>
          </a:prstGeom>
        </p:spPr>
        <p:txBody>
          <a:bodyPr wrap="square">
            <a:spAutoFit/>
          </a:bodyPr>
          <a:lstStyle/>
          <a:p>
            <a:r>
              <a:rPr lang="tr-TR" sz="1000" b="1" dirty="0" smtClean="0"/>
              <a:t>						EK-1 </a:t>
            </a:r>
            <a:endParaRPr lang="tr-TR" sz="1000" dirty="0"/>
          </a:p>
          <a:p>
            <a:pPr algn="ctr"/>
            <a:r>
              <a:rPr lang="tr-TR" sz="1000" b="1" dirty="0"/>
              <a:t>ANADOLU TEKNİK PROGRAMINA VE ALANLARINA GEÇİŞ </a:t>
            </a:r>
            <a:endParaRPr lang="tr-TR" sz="1000" dirty="0"/>
          </a:p>
          <a:p>
            <a:pPr algn="ctr"/>
            <a:r>
              <a:rPr lang="tr-TR" sz="1000" b="1" dirty="0"/>
              <a:t>TERCİH BİLDİRİM </a:t>
            </a:r>
            <a:r>
              <a:rPr lang="tr-TR" sz="1000" b="1" dirty="0" smtClean="0"/>
              <a:t>FORMU</a:t>
            </a:r>
            <a:endParaRPr lang="tr-TR" sz="1000" dirty="0"/>
          </a:p>
          <a:p>
            <a:pPr algn="ctr"/>
            <a:r>
              <a:rPr lang="tr-TR" sz="1000" dirty="0"/>
              <a:t>(Bu form internet üzerinden tercih yapamayan veliler için tasarlanmıştır) </a:t>
            </a:r>
          </a:p>
        </p:txBody>
      </p:sp>
      <p:graphicFrame>
        <p:nvGraphicFramePr>
          <p:cNvPr id="6" name="Tablo 5"/>
          <p:cNvGraphicFramePr>
            <a:graphicFrameLocks noGrp="1"/>
          </p:cNvGraphicFramePr>
          <p:nvPr>
            <p:extLst>
              <p:ext uri="{D42A27DB-BD31-4B8C-83A1-F6EECF244321}">
                <p14:modId xmlns:p14="http://schemas.microsoft.com/office/powerpoint/2010/main" val="438471397"/>
              </p:ext>
            </p:extLst>
          </p:nvPr>
        </p:nvGraphicFramePr>
        <p:xfrm>
          <a:off x="1524000" y="814929"/>
          <a:ext cx="6144344" cy="4073579"/>
        </p:xfrm>
        <a:graphic>
          <a:graphicData uri="http://schemas.openxmlformats.org/drawingml/2006/table">
            <a:tbl>
              <a:tblPr firstRow="1" bandRow="1">
                <a:tableStyleId>{2D5ABB26-0587-4C30-8999-92F81FD0307C}</a:tableStyleId>
              </a:tblPr>
              <a:tblGrid>
                <a:gridCol w="455712"/>
                <a:gridCol w="792088"/>
                <a:gridCol w="288286"/>
                <a:gridCol w="1536086"/>
                <a:gridCol w="911932"/>
                <a:gridCol w="624154"/>
                <a:gridCol w="1536086"/>
              </a:tblGrid>
              <a:tr h="193312">
                <a:tc gridSpan="7">
                  <a:txBody>
                    <a:bodyPr/>
                    <a:lstStyle/>
                    <a:p>
                      <a:pPr algn="ctr"/>
                      <a:r>
                        <a:rPr lang="tr-TR" sz="700" dirty="0" smtClean="0"/>
                        <a:t>ÖĞRENCİ BİLGİLERİ</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hMerge="1">
                  <a:txBody>
                    <a:bodyPr/>
                    <a:lstStyle/>
                    <a:p>
                      <a:endParaRPr lang="tr-TR"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gridSpan="3">
                  <a:txBody>
                    <a:bodyPr/>
                    <a:lstStyle/>
                    <a:p>
                      <a:r>
                        <a:rPr lang="tr-TR" sz="700" dirty="0" err="1" smtClean="0"/>
                        <a:t>T.C.Kimlik</a:t>
                      </a:r>
                      <a:r>
                        <a:rPr lang="tr-TR" sz="700" dirty="0" smtClean="0"/>
                        <a:t> No</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r>
                        <a:rPr lang="tr-TR" sz="700" dirty="0" smtClean="0"/>
                        <a:t>Sınıfı</a:t>
                      </a:r>
                      <a:r>
                        <a:rPr lang="tr-TR" sz="700" baseline="0" dirty="0" smtClean="0"/>
                        <a:t> ve Şubesi</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a:txBody>
                    <a:bodyPr/>
                    <a:lstStyle/>
                    <a:p>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gridSpan="3">
                  <a:txBody>
                    <a:bodyPr/>
                    <a:lstStyle/>
                    <a:p>
                      <a:r>
                        <a:rPr lang="tr-TR" sz="700" dirty="0" smtClean="0"/>
                        <a:t>Adı Soyadı</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r>
                        <a:rPr lang="tr-TR" sz="700" dirty="0" smtClean="0"/>
                        <a:t>Okul No</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a:txBody>
                    <a:bodyPr/>
                    <a:lstStyle/>
                    <a:p>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309299">
                <a:tc gridSpan="7">
                  <a:txBody>
                    <a:bodyPr/>
                    <a:lstStyle/>
                    <a:p>
                      <a:pPr algn="ctr"/>
                      <a:r>
                        <a:rPr lang="tr-TR" sz="700" dirty="0" smtClean="0"/>
                        <a:t>ALAN</a:t>
                      </a:r>
                      <a:r>
                        <a:rPr lang="tr-TR" sz="700" baseline="0" dirty="0" smtClean="0"/>
                        <a:t> TERCİHLERİ</a:t>
                      </a:r>
                    </a:p>
                    <a:p>
                      <a:pPr algn="ctr"/>
                      <a:r>
                        <a:rPr lang="tr-TR" sz="700" baseline="0" dirty="0" smtClean="0"/>
                        <a:t>(Kendi Okulunda ve Diğer Okullarda Bulunan Alanlar)</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hMerge="1">
                  <a:txBody>
                    <a:bodyPr/>
                    <a:lstStyle/>
                    <a:p>
                      <a:endParaRPr lang="tr-TR"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SIRA</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r>
                        <a:rPr lang="tr-TR" sz="700" dirty="0" smtClean="0"/>
                        <a:t>Tercih Kodu</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r>
                        <a:rPr lang="tr-TR" sz="700" dirty="0" smtClean="0"/>
                        <a:t>Okul Adı</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r>
                        <a:rPr lang="tr-TR" sz="700" dirty="0" smtClean="0"/>
                        <a:t>Alan Adı</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1.</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2.</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3.</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4.</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5.</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6.</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7.</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8.</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9.</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10.</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11.</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12.</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13.</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14.</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15.</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bl>
          </a:graphicData>
        </a:graphic>
      </p:graphicFrame>
      <p:sp>
        <p:nvSpPr>
          <p:cNvPr id="7" name="Dikdörtgen 6"/>
          <p:cNvSpPr/>
          <p:nvPr/>
        </p:nvSpPr>
        <p:spPr>
          <a:xfrm>
            <a:off x="971600" y="4992558"/>
            <a:ext cx="8172400" cy="1277273"/>
          </a:xfrm>
          <a:prstGeom prst="rect">
            <a:avLst/>
          </a:prstGeom>
        </p:spPr>
        <p:txBody>
          <a:bodyPr wrap="square">
            <a:spAutoFit/>
          </a:bodyPr>
          <a:lstStyle/>
          <a:p>
            <a:r>
              <a:rPr lang="tr-TR" sz="700" b="1" dirty="0" smtClean="0"/>
              <a:t>□ </a:t>
            </a:r>
            <a:r>
              <a:rPr lang="tr-TR" sz="700" dirty="0"/>
              <a:t>Sağlık durumum seçtiğim meslek alanlarında öğrenim görmem için uygundur. </a:t>
            </a:r>
            <a:endParaRPr lang="tr-TR" sz="700" dirty="0" smtClean="0"/>
          </a:p>
          <a:p>
            <a:r>
              <a:rPr lang="tr-TR" sz="700" b="1" u="sng" dirty="0" smtClean="0"/>
              <a:t>Açıklamalar</a:t>
            </a:r>
            <a:r>
              <a:rPr lang="tr-TR" sz="700" b="1" u="sng" dirty="0"/>
              <a:t>: </a:t>
            </a:r>
            <a:endParaRPr lang="tr-TR" sz="700" u="sng" dirty="0"/>
          </a:p>
          <a:p>
            <a:r>
              <a:rPr lang="tr-TR" sz="700" dirty="0"/>
              <a:t>Yönetmeliğin 30’uncu maddesine göre; </a:t>
            </a:r>
          </a:p>
          <a:p>
            <a:pPr marL="265113"/>
            <a:r>
              <a:rPr lang="tr-TR" sz="700" dirty="0"/>
              <a:t>1. Mesleki ve teknik Anadolu liselerinin Anadolu teknik programlarında alana geçiş için isteyen öğrenciler başvuru yapabilecek ancak ortaöğretim kurumlarının 9 uncu sınıfını doğrudan geçen ve yılsonu başarı puanı en az 55 olan öğrencilerin başvuruları geçerli sayılacaktır. </a:t>
            </a:r>
          </a:p>
          <a:p>
            <a:pPr marL="265113"/>
            <a:r>
              <a:rPr lang="tr-TR" sz="700" dirty="0"/>
              <a:t>2. Öğrenciler, 9 uncu sınıf matematik, fizik, kimya, biyoloji ile dil ve anlatım derslerinin yılsonu başarı puanları toplamının aritmetik ortalamasına göre yerleştirilir. 9 uncu sınıf yılsonu başarı puanı eşit olan öğrencilerden sırasıyla matematik, fizik, kimya, biyoloji ile dil ve anlatım dersinin yılsonu başarı puanı yüksek olanlara öncelik verilir. </a:t>
            </a:r>
          </a:p>
          <a:p>
            <a:pPr marL="265113"/>
            <a:r>
              <a:rPr lang="tr-TR" sz="700" dirty="0"/>
              <a:t>3. Denizcilik meslek alanını tercih edebilmek için MBY sınavında başarılı olma şartı aranacaktır. </a:t>
            </a:r>
          </a:p>
          <a:p>
            <a:pPr marL="265113"/>
            <a:r>
              <a:rPr lang="tr-TR" sz="700" dirty="0"/>
              <a:t>4. Denizcilik meslek alanını tercih eden öğrencinin sağlık durumunun geçmek istediği alanın öğrenimine elverişli olmaması halinde ilgili alana yerleştirme yapılmayacaktır. </a:t>
            </a:r>
          </a:p>
          <a:p>
            <a:endParaRPr lang="tr-TR" sz="700" dirty="0"/>
          </a:p>
          <a:p>
            <a:r>
              <a:rPr lang="tr-TR" sz="700" dirty="0"/>
              <a:t>Tercihler tarafımızdan kontrol edilerek sisteme girilmiştir. …./…./ </a:t>
            </a:r>
            <a:r>
              <a:rPr lang="tr-TR" sz="700" dirty="0" smtClean="0"/>
              <a:t>2015</a:t>
            </a:r>
            <a:endParaRPr lang="tr-TR" sz="700" dirty="0"/>
          </a:p>
        </p:txBody>
      </p:sp>
      <p:graphicFrame>
        <p:nvGraphicFramePr>
          <p:cNvPr id="8" name="Tablo 7"/>
          <p:cNvGraphicFramePr>
            <a:graphicFrameLocks noGrp="1"/>
          </p:cNvGraphicFramePr>
          <p:nvPr>
            <p:extLst>
              <p:ext uri="{D42A27DB-BD31-4B8C-83A1-F6EECF244321}">
                <p14:modId xmlns:p14="http://schemas.microsoft.com/office/powerpoint/2010/main" val="3232406872"/>
              </p:ext>
            </p:extLst>
          </p:nvPr>
        </p:nvGraphicFramePr>
        <p:xfrm>
          <a:off x="1043608" y="6381328"/>
          <a:ext cx="7776864" cy="411480"/>
        </p:xfrm>
        <a:graphic>
          <a:graphicData uri="http://schemas.openxmlformats.org/drawingml/2006/table">
            <a:tbl>
              <a:tblPr firstRow="1" bandRow="1">
                <a:tableStyleId>{5C22544A-7EE6-4342-B048-85BDC9FD1C3A}</a:tableStyleId>
              </a:tblPr>
              <a:tblGrid>
                <a:gridCol w="2592288"/>
                <a:gridCol w="2592288"/>
                <a:gridCol w="2592288"/>
              </a:tblGrid>
              <a:tr h="370840">
                <a:tc>
                  <a:txBody>
                    <a:bodyPr/>
                    <a:lstStyle/>
                    <a:p>
                      <a:pPr algn="ctr"/>
                      <a:r>
                        <a:rPr lang="tr-TR" sz="700" b="0" dirty="0" smtClean="0">
                          <a:solidFill>
                            <a:schemeClr val="tx1"/>
                          </a:solidFill>
                        </a:rPr>
                        <a:t>Öğrencinin </a:t>
                      </a:r>
                    </a:p>
                    <a:p>
                      <a:pPr algn="ctr"/>
                      <a:r>
                        <a:rPr lang="tr-TR" sz="700" b="0" dirty="0" smtClean="0">
                          <a:solidFill>
                            <a:schemeClr val="tx1"/>
                          </a:solidFill>
                        </a:rPr>
                        <a:t>Adı Soyadı </a:t>
                      </a:r>
                    </a:p>
                    <a:p>
                      <a:pPr algn="ctr"/>
                      <a:r>
                        <a:rPr lang="tr-TR" sz="700" b="0" dirty="0" smtClean="0">
                          <a:solidFill>
                            <a:schemeClr val="tx1"/>
                          </a:solidFill>
                        </a:rPr>
                        <a:t>İmza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tr-TR" sz="700" b="0" dirty="0" smtClean="0">
                          <a:solidFill>
                            <a:schemeClr val="tx1"/>
                          </a:solidFill>
                        </a:rPr>
                        <a:t>Velinin </a:t>
                      </a:r>
                    </a:p>
                    <a:p>
                      <a:pPr algn="ctr"/>
                      <a:r>
                        <a:rPr lang="tr-TR" sz="700" b="0" dirty="0" smtClean="0">
                          <a:solidFill>
                            <a:schemeClr val="tx1"/>
                          </a:solidFill>
                        </a:rPr>
                        <a:t>Adı Soyadı </a:t>
                      </a:r>
                    </a:p>
                    <a:p>
                      <a:pPr algn="ctr"/>
                      <a:r>
                        <a:rPr lang="tr-TR" sz="700" b="0" dirty="0" smtClean="0">
                          <a:solidFill>
                            <a:schemeClr val="tx1"/>
                          </a:solidFill>
                        </a:rPr>
                        <a:t>İmza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tr-TR" sz="700" b="0" dirty="0" smtClean="0">
                          <a:solidFill>
                            <a:schemeClr val="tx1"/>
                          </a:solidFill>
                        </a:rPr>
                        <a:t>Müdür Yardımcısı </a:t>
                      </a:r>
                    </a:p>
                    <a:p>
                      <a:pPr algn="ctr"/>
                      <a:r>
                        <a:rPr lang="tr-TR" sz="700" b="0" dirty="0" smtClean="0">
                          <a:solidFill>
                            <a:schemeClr val="tx1"/>
                          </a:solidFill>
                        </a:rPr>
                        <a:t>Adı Soyadı </a:t>
                      </a:r>
                    </a:p>
                    <a:p>
                      <a:pPr algn="ctr"/>
                      <a:r>
                        <a:rPr lang="tr-TR" sz="700" b="0" dirty="0" smtClean="0">
                          <a:solidFill>
                            <a:schemeClr val="tx1"/>
                          </a:solidFill>
                        </a:rPr>
                        <a:t>İmza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22706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rotWithShape="1">
          <a:blip r:embed="rId2">
            <a:extLst>
              <a:ext uri="{28A0092B-C50C-407E-A947-70E740481C1C}">
                <a14:useLocalDpi xmlns:a14="http://schemas.microsoft.com/office/drawing/2010/main" val="0"/>
              </a:ext>
            </a:extLst>
          </a:blip>
          <a:srcRect t="25564" b="46546"/>
          <a:stretch/>
        </p:blipFill>
        <p:spPr>
          <a:xfrm>
            <a:off x="1619672" y="116632"/>
            <a:ext cx="6402321" cy="2477386"/>
          </a:xfrm>
          <a:prstGeom prst="rect">
            <a:avLst/>
          </a:prstGeom>
        </p:spPr>
      </p:pic>
      <p:sp>
        <p:nvSpPr>
          <p:cNvPr id="2" name="Metin kutusu 1"/>
          <p:cNvSpPr txBox="1"/>
          <p:nvPr/>
        </p:nvSpPr>
        <p:spPr>
          <a:xfrm>
            <a:off x="1403648" y="2924944"/>
            <a:ext cx="6912768" cy="1754326"/>
          </a:xfrm>
          <a:prstGeom prst="rect">
            <a:avLst/>
          </a:prstGeom>
          <a:noFill/>
        </p:spPr>
        <p:txBody>
          <a:bodyPr wrap="square" rtlCol="0">
            <a:spAutoFit/>
          </a:bodyPr>
          <a:lstStyle/>
          <a:p>
            <a:r>
              <a:rPr lang="tr-TR" dirty="0" smtClean="0"/>
              <a:t>GÜNDEM MADDELERİ</a:t>
            </a:r>
          </a:p>
          <a:p>
            <a:pPr marL="342900" indent="-342900">
              <a:buFont typeface="+mj-lt"/>
              <a:buAutoNum type="arabicPeriod"/>
            </a:pPr>
            <a:r>
              <a:rPr lang="tr-TR" dirty="0" smtClean="0"/>
              <a:t>Alana Geçiş Kılavuzunun tanıtımı,</a:t>
            </a:r>
          </a:p>
          <a:p>
            <a:pPr marL="342900" indent="-342900">
              <a:buFont typeface="+mj-lt"/>
              <a:buAutoNum type="arabicPeriod"/>
            </a:pPr>
            <a:r>
              <a:rPr lang="tr-TR" dirty="0" smtClean="0"/>
              <a:t>Alan-Dal Açma ve Kapama,</a:t>
            </a:r>
          </a:p>
          <a:p>
            <a:pPr marL="342900" indent="-342900">
              <a:buFont typeface="+mj-lt"/>
              <a:buAutoNum type="arabicPeriod"/>
            </a:pPr>
            <a:r>
              <a:rPr lang="tr-TR" dirty="0" smtClean="0"/>
              <a:t>Hayat </a:t>
            </a:r>
            <a:r>
              <a:rPr lang="tr-TR" dirty="0"/>
              <a:t>Boyu </a:t>
            </a:r>
            <a:r>
              <a:rPr lang="tr-TR" dirty="0" smtClean="0"/>
              <a:t>Beceri Eğitimi Projesi kapsamında yurtdışına gönderilecek öğretmenlerin seçimi.</a:t>
            </a:r>
          </a:p>
          <a:p>
            <a:pPr marL="342900" indent="-342900">
              <a:buFont typeface="+mj-lt"/>
              <a:buAutoNum type="arabicPeriod"/>
            </a:pPr>
            <a:endParaRPr lang="tr-TR" dirty="0"/>
          </a:p>
        </p:txBody>
      </p:sp>
    </p:spTree>
    <p:extLst>
      <p:ext uri="{BB962C8B-B14F-4D97-AF65-F5344CB8AC3E}">
        <p14:creationId xmlns:p14="http://schemas.microsoft.com/office/powerpoint/2010/main" val="34483039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475656" y="44624"/>
            <a:ext cx="6192688" cy="707886"/>
          </a:xfrm>
          <a:prstGeom prst="rect">
            <a:avLst/>
          </a:prstGeom>
        </p:spPr>
        <p:txBody>
          <a:bodyPr wrap="square">
            <a:spAutoFit/>
          </a:bodyPr>
          <a:lstStyle/>
          <a:p>
            <a:r>
              <a:rPr lang="tr-TR" sz="1000" b="1" dirty="0" smtClean="0"/>
              <a:t>						EK-2 </a:t>
            </a:r>
            <a:endParaRPr lang="tr-TR" sz="1000" dirty="0"/>
          </a:p>
          <a:p>
            <a:pPr algn="ctr"/>
            <a:r>
              <a:rPr lang="tr-TR" sz="1000" b="1" dirty="0"/>
              <a:t>ANADOLU </a:t>
            </a:r>
            <a:r>
              <a:rPr lang="tr-TR" sz="1000" b="1" dirty="0" smtClean="0"/>
              <a:t>MESLEK </a:t>
            </a:r>
            <a:r>
              <a:rPr lang="tr-TR" sz="1000" b="1" dirty="0"/>
              <a:t>PROGRAMINA VE ALANLARINA GEÇİŞ </a:t>
            </a:r>
            <a:endParaRPr lang="tr-TR" sz="1000" dirty="0"/>
          </a:p>
          <a:p>
            <a:pPr algn="ctr"/>
            <a:r>
              <a:rPr lang="tr-TR" sz="1000" b="1" dirty="0"/>
              <a:t>TERCİH BİLDİRİM </a:t>
            </a:r>
            <a:r>
              <a:rPr lang="tr-TR" sz="1000" b="1" dirty="0" smtClean="0"/>
              <a:t>FORMU</a:t>
            </a:r>
            <a:endParaRPr lang="tr-TR" sz="1000" dirty="0"/>
          </a:p>
          <a:p>
            <a:pPr algn="ctr"/>
            <a:r>
              <a:rPr lang="tr-TR" sz="1000" dirty="0"/>
              <a:t>(Bu form internet üzerinden tercih yapamayan veliler için tasarlanmıştır) </a:t>
            </a:r>
          </a:p>
        </p:txBody>
      </p:sp>
      <p:graphicFrame>
        <p:nvGraphicFramePr>
          <p:cNvPr id="6" name="Tablo 5"/>
          <p:cNvGraphicFramePr>
            <a:graphicFrameLocks noGrp="1"/>
          </p:cNvGraphicFramePr>
          <p:nvPr>
            <p:extLst>
              <p:ext uri="{D42A27DB-BD31-4B8C-83A1-F6EECF244321}">
                <p14:modId xmlns:p14="http://schemas.microsoft.com/office/powerpoint/2010/main" val="3631193039"/>
              </p:ext>
            </p:extLst>
          </p:nvPr>
        </p:nvGraphicFramePr>
        <p:xfrm>
          <a:off x="1524000" y="814929"/>
          <a:ext cx="6144344" cy="4073579"/>
        </p:xfrm>
        <a:graphic>
          <a:graphicData uri="http://schemas.openxmlformats.org/drawingml/2006/table">
            <a:tbl>
              <a:tblPr firstRow="1" bandRow="1">
                <a:tableStyleId>{2D5ABB26-0587-4C30-8999-92F81FD0307C}</a:tableStyleId>
              </a:tblPr>
              <a:tblGrid>
                <a:gridCol w="455712"/>
                <a:gridCol w="792088"/>
                <a:gridCol w="288286"/>
                <a:gridCol w="1536086"/>
                <a:gridCol w="911932"/>
                <a:gridCol w="624154"/>
                <a:gridCol w="1536086"/>
              </a:tblGrid>
              <a:tr h="193312">
                <a:tc gridSpan="7">
                  <a:txBody>
                    <a:bodyPr/>
                    <a:lstStyle/>
                    <a:p>
                      <a:pPr algn="ctr"/>
                      <a:r>
                        <a:rPr lang="tr-TR" sz="700" dirty="0" smtClean="0"/>
                        <a:t>ÖĞRENCİ BİLGİLERİ</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hMerge="1">
                  <a:txBody>
                    <a:bodyPr/>
                    <a:lstStyle/>
                    <a:p>
                      <a:endParaRPr lang="tr-TR"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gridSpan="3">
                  <a:txBody>
                    <a:bodyPr/>
                    <a:lstStyle/>
                    <a:p>
                      <a:r>
                        <a:rPr lang="tr-TR" sz="700" dirty="0" err="1" smtClean="0"/>
                        <a:t>T.C.Kimlik</a:t>
                      </a:r>
                      <a:r>
                        <a:rPr lang="tr-TR" sz="700" dirty="0" smtClean="0"/>
                        <a:t> No</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r>
                        <a:rPr lang="tr-TR" sz="700" dirty="0" smtClean="0"/>
                        <a:t>Sınıfı</a:t>
                      </a:r>
                      <a:r>
                        <a:rPr lang="tr-TR" sz="700" baseline="0" dirty="0" smtClean="0"/>
                        <a:t> ve Şubesi</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a:txBody>
                    <a:bodyPr/>
                    <a:lstStyle/>
                    <a:p>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gridSpan="3">
                  <a:txBody>
                    <a:bodyPr/>
                    <a:lstStyle/>
                    <a:p>
                      <a:r>
                        <a:rPr lang="tr-TR" sz="700" dirty="0" smtClean="0"/>
                        <a:t>Adı Soyadı</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r>
                        <a:rPr lang="tr-TR" sz="700" dirty="0" smtClean="0"/>
                        <a:t>Okul No</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a:txBody>
                    <a:bodyPr/>
                    <a:lstStyle/>
                    <a:p>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309299">
                <a:tc gridSpan="7">
                  <a:txBody>
                    <a:bodyPr/>
                    <a:lstStyle/>
                    <a:p>
                      <a:pPr algn="ctr"/>
                      <a:r>
                        <a:rPr lang="tr-TR" sz="700" dirty="0" smtClean="0"/>
                        <a:t>ALAN</a:t>
                      </a:r>
                      <a:r>
                        <a:rPr lang="tr-TR" sz="700" baseline="0" dirty="0" smtClean="0"/>
                        <a:t> TERCİHLERİ</a:t>
                      </a:r>
                    </a:p>
                    <a:p>
                      <a:pPr algn="ctr"/>
                      <a:r>
                        <a:rPr lang="tr-TR" sz="700" baseline="0" dirty="0" smtClean="0"/>
                        <a:t>(Kendi Okulunda Bulunan Alanlar)</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a:p>
                  </a:txBody>
                  <a:tcPr/>
                </a:tc>
                <a:tc hMerge="1">
                  <a:txBody>
                    <a:bodyPr/>
                    <a:lstStyle/>
                    <a:p>
                      <a:endParaRPr lang="tr-TR"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SIRA</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r>
                        <a:rPr lang="tr-TR" sz="700" dirty="0" smtClean="0"/>
                        <a:t>Tercih Kodu</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r>
                        <a:rPr lang="tr-TR" sz="700" dirty="0" smtClean="0"/>
                        <a:t>Okul Adı</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r>
                        <a:rPr lang="tr-TR" sz="700" dirty="0" smtClean="0"/>
                        <a:t>Alan Adı</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1.</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2.</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3.</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4.</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5.</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6.</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7.</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8.</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9.</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10.</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11.</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12.</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13.</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14.</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193312">
                <a:tc>
                  <a:txBody>
                    <a:bodyPr/>
                    <a:lstStyle/>
                    <a:p>
                      <a:r>
                        <a:rPr lang="tr-TR" sz="700" dirty="0" smtClean="0"/>
                        <a:t>15.</a:t>
                      </a:r>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3">
                  <a:txBody>
                    <a:bodyPr/>
                    <a:lstStyle/>
                    <a:p>
                      <a:endParaRPr lang="tr-TR" sz="70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gridSpan="2">
                  <a:txBody>
                    <a:bodyPr/>
                    <a:lstStyle/>
                    <a:p>
                      <a:endParaRPr lang="tr-TR" sz="7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hMerge="1">
                  <a:txBody>
                    <a:bodyPr/>
                    <a:lstStyle/>
                    <a:p>
                      <a:endParaRPr lang="tr-TR" sz="9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bl>
          </a:graphicData>
        </a:graphic>
      </p:graphicFrame>
      <p:sp>
        <p:nvSpPr>
          <p:cNvPr id="7" name="Dikdörtgen 6"/>
          <p:cNvSpPr/>
          <p:nvPr/>
        </p:nvSpPr>
        <p:spPr>
          <a:xfrm>
            <a:off x="971600" y="4992558"/>
            <a:ext cx="8172400" cy="1446550"/>
          </a:xfrm>
          <a:prstGeom prst="rect">
            <a:avLst/>
          </a:prstGeom>
        </p:spPr>
        <p:txBody>
          <a:bodyPr wrap="square">
            <a:spAutoFit/>
          </a:bodyPr>
          <a:lstStyle/>
          <a:p>
            <a:r>
              <a:rPr lang="tr-TR" sz="800" b="1" dirty="0"/>
              <a:t>□ </a:t>
            </a:r>
            <a:r>
              <a:rPr lang="tr-TR" sz="800" dirty="0"/>
              <a:t>Sağlık durumum seçtiğim meslek alanlarında öğrenim görmem için uygundur. </a:t>
            </a:r>
          </a:p>
          <a:p>
            <a:r>
              <a:rPr lang="tr-TR" sz="800" b="1" dirty="0"/>
              <a:t>Açıklamalar: </a:t>
            </a:r>
            <a:endParaRPr lang="tr-TR" sz="800" dirty="0"/>
          </a:p>
          <a:p>
            <a:pPr marL="265113" algn="just"/>
            <a:r>
              <a:rPr lang="tr-TR" sz="800" dirty="0"/>
              <a:t>1. Alana yerleştirme işlemi, öğrencinin 9 uncu sınıf yılsonu başarı puanının %60 ı ile ortaokul sınıflarının yılsonu başarı puanlarının aritmetik ortalamasının %40 ı alınmak suretiyle elde edilecek toplama göre yapılacaktır. </a:t>
            </a:r>
          </a:p>
          <a:p>
            <a:pPr marL="265113" algn="just"/>
            <a:r>
              <a:rPr lang="tr-TR" sz="800" dirty="0"/>
              <a:t>2. Denizcilik meslek alanını tercih edebilmek için MBY sınavında başarılı olma şartı aranacaktır. </a:t>
            </a:r>
          </a:p>
          <a:p>
            <a:pPr marL="265113" algn="just"/>
            <a:r>
              <a:rPr lang="tr-TR" sz="800" dirty="0"/>
              <a:t>3. Denizcilik meslek alanını tercih eden öğrencinin sağlık durumunun geçmek istediği alanın öğrenimine elverişli olmaması halinde ilgili alana yerleştirme yapılmayacaktır. </a:t>
            </a:r>
          </a:p>
          <a:p>
            <a:pPr marL="265113" algn="just"/>
            <a:r>
              <a:rPr lang="tr-TR" sz="800" dirty="0"/>
              <a:t>4. Anne ve/veya babasına ait çalışır durumda bir işyeri bulunduğunu ve işyeri ile ilgili mesleğini, meslek kuruluşlarından belgelendiremeyenler değerlendirmeye alınmayacaktır. </a:t>
            </a:r>
          </a:p>
          <a:p>
            <a:pPr marL="265113" algn="just"/>
            <a:r>
              <a:rPr lang="tr-TR" sz="800" dirty="0"/>
              <a:t>5. 10 uncu sınıf birinci dönem sonuna kadar öğrenciler, nakil yoluyla alan değiştirerek kontenjan açığı olan diğer okullardaki istedikleri alanlara geçiş yapabileceklerdir. </a:t>
            </a:r>
          </a:p>
          <a:p>
            <a:pPr marL="265113" algn="just"/>
            <a:r>
              <a:rPr lang="tr-TR" sz="800" dirty="0"/>
              <a:t>6. Okulda bulunan alan sayısı kadar tercih yapmak zorunludur. </a:t>
            </a:r>
          </a:p>
          <a:p>
            <a:endParaRPr lang="tr-TR" sz="800" dirty="0"/>
          </a:p>
          <a:p>
            <a:r>
              <a:rPr lang="tr-TR" sz="800" dirty="0"/>
              <a:t>Tercihler tarafımızdan kontrol edilerek sisteme girilmiştir. …./…./ 2015 </a:t>
            </a:r>
          </a:p>
        </p:txBody>
      </p:sp>
      <p:graphicFrame>
        <p:nvGraphicFramePr>
          <p:cNvPr id="8" name="Tablo 7"/>
          <p:cNvGraphicFramePr>
            <a:graphicFrameLocks noGrp="1"/>
          </p:cNvGraphicFramePr>
          <p:nvPr>
            <p:extLst>
              <p:ext uri="{D42A27DB-BD31-4B8C-83A1-F6EECF244321}">
                <p14:modId xmlns:p14="http://schemas.microsoft.com/office/powerpoint/2010/main" val="1179062034"/>
              </p:ext>
            </p:extLst>
          </p:nvPr>
        </p:nvGraphicFramePr>
        <p:xfrm>
          <a:off x="1043608" y="6381328"/>
          <a:ext cx="7776864" cy="411480"/>
        </p:xfrm>
        <a:graphic>
          <a:graphicData uri="http://schemas.openxmlformats.org/drawingml/2006/table">
            <a:tbl>
              <a:tblPr firstRow="1" bandRow="1">
                <a:tableStyleId>{5C22544A-7EE6-4342-B048-85BDC9FD1C3A}</a:tableStyleId>
              </a:tblPr>
              <a:tblGrid>
                <a:gridCol w="2592288"/>
                <a:gridCol w="2592288"/>
                <a:gridCol w="2592288"/>
              </a:tblGrid>
              <a:tr h="370840">
                <a:tc>
                  <a:txBody>
                    <a:bodyPr/>
                    <a:lstStyle/>
                    <a:p>
                      <a:pPr algn="ctr"/>
                      <a:r>
                        <a:rPr lang="tr-TR" sz="700" b="0" dirty="0" smtClean="0">
                          <a:solidFill>
                            <a:schemeClr val="tx1"/>
                          </a:solidFill>
                        </a:rPr>
                        <a:t>Öğrencinin </a:t>
                      </a:r>
                    </a:p>
                    <a:p>
                      <a:pPr algn="ctr"/>
                      <a:r>
                        <a:rPr lang="tr-TR" sz="700" b="0" dirty="0" smtClean="0">
                          <a:solidFill>
                            <a:schemeClr val="tx1"/>
                          </a:solidFill>
                        </a:rPr>
                        <a:t>Adı Soyadı </a:t>
                      </a:r>
                    </a:p>
                    <a:p>
                      <a:pPr algn="ctr"/>
                      <a:r>
                        <a:rPr lang="tr-TR" sz="700" b="0" dirty="0" smtClean="0">
                          <a:solidFill>
                            <a:schemeClr val="tx1"/>
                          </a:solidFill>
                        </a:rPr>
                        <a:t>İmza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tr-TR" sz="700" b="0" dirty="0" smtClean="0">
                          <a:solidFill>
                            <a:schemeClr val="tx1"/>
                          </a:solidFill>
                        </a:rPr>
                        <a:t>Velinin </a:t>
                      </a:r>
                    </a:p>
                    <a:p>
                      <a:pPr algn="ctr"/>
                      <a:r>
                        <a:rPr lang="tr-TR" sz="700" b="0" dirty="0" smtClean="0">
                          <a:solidFill>
                            <a:schemeClr val="tx1"/>
                          </a:solidFill>
                        </a:rPr>
                        <a:t>Adı Soyadı </a:t>
                      </a:r>
                    </a:p>
                    <a:p>
                      <a:pPr algn="ctr"/>
                      <a:r>
                        <a:rPr lang="tr-TR" sz="700" b="0" dirty="0" smtClean="0">
                          <a:solidFill>
                            <a:schemeClr val="tx1"/>
                          </a:solidFill>
                        </a:rPr>
                        <a:t>İmza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tr-TR" sz="700" b="0" dirty="0" smtClean="0">
                          <a:solidFill>
                            <a:schemeClr val="tx1"/>
                          </a:solidFill>
                        </a:rPr>
                        <a:t>Müdür Yardımcısı </a:t>
                      </a:r>
                    </a:p>
                    <a:p>
                      <a:pPr algn="ctr"/>
                      <a:r>
                        <a:rPr lang="tr-TR" sz="700" b="0" dirty="0" smtClean="0">
                          <a:solidFill>
                            <a:schemeClr val="tx1"/>
                          </a:solidFill>
                        </a:rPr>
                        <a:t>Adı Soyadı </a:t>
                      </a:r>
                    </a:p>
                    <a:p>
                      <a:pPr algn="ctr"/>
                      <a:r>
                        <a:rPr lang="tr-TR" sz="700" b="0" dirty="0" smtClean="0">
                          <a:solidFill>
                            <a:schemeClr val="tx1"/>
                          </a:solidFill>
                        </a:rPr>
                        <a:t>İmza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9280533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043608" y="1412776"/>
            <a:ext cx="8064896" cy="5078313"/>
          </a:xfrm>
          <a:prstGeom prst="rect">
            <a:avLst/>
          </a:prstGeom>
          <a:noFill/>
        </p:spPr>
        <p:txBody>
          <a:bodyPr wrap="square" rtlCol="0">
            <a:spAutoFit/>
          </a:bodyPr>
          <a:lstStyle/>
          <a:p>
            <a:pPr marL="342900" indent="-342900" algn="just">
              <a:lnSpc>
                <a:spcPct val="150000"/>
              </a:lnSpc>
              <a:buFont typeface="+mj-lt"/>
              <a:buAutoNum type="arabicPeriod"/>
            </a:pPr>
            <a:r>
              <a:rPr lang="tr-TR" dirty="0" smtClean="0">
                <a:solidFill>
                  <a:schemeClr val="accent5">
                    <a:lumMod val="75000"/>
                  </a:schemeClr>
                </a:solidFill>
              </a:rPr>
              <a:t>Mesleki </a:t>
            </a:r>
            <a:r>
              <a:rPr lang="tr-TR" dirty="0">
                <a:solidFill>
                  <a:schemeClr val="accent5">
                    <a:lumMod val="75000"/>
                  </a:schemeClr>
                </a:solidFill>
              </a:rPr>
              <a:t>ve teknik </a:t>
            </a:r>
            <a:r>
              <a:rPr lang="tr-TR" dirty="0" smtClean="0">
                <a:solidFill>
                  <a:schemeClr val="accent5">
                    <a:lumMod val="75000"/>
                  </a:schemeClr>
                </a:solidFill>
              </a:rPr>
              <a:t>ortaöğretim okullarından </a:t>
            </a:r>
            <a:r>
              <a:rPr lang="tr-TR" dirty="0">
                <a:solidFill>
                  <a:schemeClr val="accent5">
                    <a:lumMod val="75000"/>
                  </a:schemeClr>
                </a:solidFill>
              </a:rPr>
              <a:t>bünyesinde Anadolu </a:t>
            </a:r>
            <a:r>
              <a:rPr lang="tr-TR" dirty="0" smtClean="0">
                <a:solidFill>
                  <a:schemeClr val="accent5">
                    <a:lumMod val="75000"/>
                  </a:schemeClr>
                </a:solidFill>
              </a:rPr>
              <a:t>meslek programında alan/dal </a:t>
            </a:r>
            <a:r>
              <a:rPr lang="tr-TR" dirty="0">
                <a:solidFill>
                  <a:schemeClr val="accent5">
                    <a:lumMod val="75000"/>
                  </a:schemeClr>
                </a:solidFill>
              </a:rPr>
              <a:t>bulunmayanlar için </a:t>
            </a:r>
            <a:r>
              <a:rPr lang="tr-TR" dirty="0" smtClean="0">
                <a:solidFill>
                  <a:schemeClr val="accent5">
                    <a:lumMod val="75000"/>
                  </a:schemeClr>
                </a:solidFill>
              </a:rPr>
              <a:t>alan/dal açılması teklifi yapılırken; çevrenin, sektörün </a:t>
            </a:r>
            <a:r>
              <a:rPr lang="tr-TR" dirty="0">
                <a:solidFill>
                  <a:schemeClr val="accent5">
                    <a:lumMod val="75000"/>
                  </a:schemeClr>
                </a:solidFill>
              </a:rPr>
              <a:t>istek ve </a:t>
            </a:r>
            <a:r>
              <a:rPr lang="tr-TR" dirty="0" smtClean="0">
                <a:solidFill>
                  <a:schemeClr val="accent5">
                    <a:lumMod val="75000"/>
                  </a:schemeClr>
                </a:solidFill>
              </a:rPr>
              <a:t>ihtiyaçları </a:t>
            </a:r>
            <a:r>
              <a:rPr lang="tr-TR" dirty="0">
                <a:solidFill>
                  <a:schemeClr val="accent5">
                    <a:lumMod val="75000"/>
                  </a:schemeClr>
                </a:solidFill>
              </a:rPr>
              <a:t>, </a:t>
            </a:r>
            <a:r>
              <a:rPr lang="tr-TR" dirty="0" smtClean="0">
                <a:solidFill>
                  <a:schemeClr val="accent5">
                    <a:lumMod val="75000"/>
                  </a:schemeClr>
                </a:solidFill>
              </a:rPr>
              <a:t>yerleşim </a:t>
            </a:r>
            <a:r>
              <a:rPr lang="tr-TR" dirty="0">
                <a:solidFill>
                  <a:schemeClr val="accent5">
                    <a:lumMod val="75000"/>
                  </a:schemeClr>
                </a:solidFill>
              </a:rPr>
              <a:t>birimindeki işletmelerde mesleki </a:t>
            </a:r>
            <a:r>
              <a:rPr lang="tr-TR" dirty="0" smtClean="0">
                <a:solidFill>
                  <a:schemeClr val="accent5">
                    <a:lumMod val="75000"/>
                  </a:schemeClr>
                </a:solidFill>
              </a:rPr>
              <a:t>eğitimine uygun işyerleri </a:t>
            </a:r>
            <a:r>
              <a:rPr lang="tr-TR" dirty="0">
                <a:solidFill>
                  <a:schemeClr val="accent5">
                    <a:lumMod val="75000"/>
                  </a:schemeClr>
                </a:solidFill>
              </a:rPr>
              <a:t>olup </a:t>
            </a:r>
            <a:r>
              <a:rPr lang="tr-TR" dirty="0" smtClean="0">
                <a:solidFill>
                  <a:schemeClr val="accent5">
                    <a:lumMod val="75000"/>
                  </a:schemeClr>
                </a:solidFill>
              </a:rPr>
              <a:t>olmadığı </a:t>
            </a:r>
            <a:r>
              <a:rPr lang="tr-TR" dirty="0">
                <a:solidFill>
                  <a:schemeClr val="accent5">
                    <a:lumMod val="75000"/>
                  </a:schemeClr>
                </a:solidFill>
              </a:rPr>
              <a:t>ve binanın fiziki kapasitesi (atölye, laboratuvar vb.) göz </a:t>
            </a:r>
            <a:r>
              <a:rPr lang="tr-TR" dirty="0" smtClean="0">
                <a:solidFill>
                  <a:schemeClr val="accent5">
                    <a:lumMod val="75000"/>
                  </a:schemeClr>
                </a:solidFill>
              </a:rPr>
              <a:t>önünde bulundurulmalıdır.</a:t>
            </a:r>
          </a:p>
          <a:p>
            <a:pPr marL="342900" indent="-342900" algn="just">
              <a:lnSpc>
                <a:spcPct val="150000"/>
              </a:lnSpc>
              <a:buFont typeface="+mj-lt"/>
              <a:buAutoNum type="arabicPeriod"/>
            </a:pPr>
            <a:r>
              <a:rPr lang="tr-TR" dirty="0" smtClean="0">
                <a:solidFill>
                  <a:schemeClr val="accent5">
                    <a:lumMod val="75000"/>
                  </a:schemeClr>
                </a:solidFill>
              </a:rPr>
              <a:t>Mesleki </a:t>
            </a:r>
            <a:r>
              <a:rPr lang="tr-TR" dirty="0">
                <a:solidFill>
                  <a:schemeClr val="accent5">
                    <a:lumMod val="75000"/>
                  </a:schemeClr>
                </a:solidFill>
              </a:rPr>
              <a:t>ve teknik ortaöğretim okullarının bünyesinde önceden açılan ve </a:t>
            </a:r>
            <a:r>
              <a:rPr lang="tr-TR" dirty="0" smtClean="0">
                <a:solidFill>
                  <a:schemeClr val="accent5">
                    <a:lumMod val="75000"/>
                  </a:schemeClr>
                </a:solidFill>
              </a:rPr>
              <a:t>günümüzde yeterli </a:t>
            </a:r>
            <a:r>
              <a:rPr lang="tr-TR" dirty="0">
                <a:solidFill>
                  <a:schemeClr val="accent5">
                    <a:lumMod val="75000"/>
                  </a:schemeClr>
                </a:solidFill>
              </a:rPr>
              <a:t>talep </a:t>
            </a:r>
            <a:r>
              <a:rPr lang="tr-TR" dirty="0" smtClean="0">
                <a:solidFill>
                  <a:schemeClr val="accent5">
                    <a:lumMod val="75000"/>
                  </a:schemeClr>
                </a:solidFill>
              </a:rPr>
              <a:t>olmadığı </a:t>
            </a:r>
            <a:r>
              <a:rPr lang="tr-TR" dirty="0">
                <a:solidFill>
                  <a:schemeClr val="accent5">
                    <a:lumMod val="75000"/>
                  </a:schemeClr>
                </a:solidFill>
              </a:rPr>
              <a:t>için </a:t>
            </a:r>
            <a:r>
              <a:rPr lang="tr-TR" dirty="0" smtClean="0">
                <a:solidFill>
                  <a:schemeClr val="accent5">
                    <a:lumMod val="75000"/>
                  </a:schemeClr>
                </a:solidFill>
              </a:rPr>
              <a:t>güncelliğini </a:t>
            </a:r>
            <a:r>
              <a:rPr lang="tr-TR" dirty="0">
                <a:solidFill>
                  <a:schemeClr val="accent5">
                    <a:lumMod val="75000"/>
                  </a:schemeClr>
                </a:solidFill>
              </a:rPr>
              <a:t>yitiren alan ve dalların yeniden </a:t>
            </a:r>
            <a:r>
              <a:rPr lang="tr-TR" dirty="0" smtClean="0">
                <a:solidFill>
                  <a:schemeClr val="accent5">
                    <a:lumMod val="75000"/>
                  </a:schemeClr>
                </a:solidFill>
              </a:rPr>
              <a:t>değerlendirilerek gerek görülüyorsa </a:t>
            </a:r>
            <a:r>
              <a:rPr lang="tr-TR" dirty="0">
                <a:solidFill>
                  <a:schemeClr val="accent5">
                    <a:lumMod val="75000"/>
                  </a:schemeClr>
                </a:solidFill>
              </a:rPr>
              <a:t>kapatma teklifleri </a:t>
            </a:r>
            <a:r>
              <a:rPr lang="tr-TR" dirty="0" smtClean="0">
                <a:solidFill>
                  <a:schemeClr val="accent5">
                    <a:lumMod val="75000"/>
                  </a:schemeClr>
                </a:solidFill>
              </a:rPr>
              <a:t>yapılmalıdır.</a:t>
            </a:r>
          </a:p>
          <a:p>
            <a:pPr marL="342900" indent="-342900" algn="just">
              <a:lnSpc>
                <a:spcPct val="150000"/>
              </a:lnSpc>
              <a:buFont typeface="+mj-lt"/>
              <a:buAutoNum type="arabicPeriod"/>
            </a:pPr>
            <a:r>
              <a:rPr lang="tr-TR" dirty="0" smtClean="0">
                <a:solidFill>
                  <a:schemeClr val="accent5">
                    <a:lumMod val="75000"/>
                  </a:schemeClr>
                </a:solidFill>
              </a:rPr>
              <a:t>Mesleki </a:t>
            </a:r>
            <a:r>
              <a:rPr lang="tr-TR" dirty="0">
                <a:solidFill>
                  <a:schemeClr val="accent5">
                    <a:lumMod val="75000"/>
                  </a:schemeClr>
                </a:solidFill>
              </a:rPr>
              <a:t>ve teknik ortaöğretim okullarının bünyesinde Bakanlık Onayı alınmadan</a:t>
            </a:r>
          </a:p>
          <a:p>
            <a:pPr algn="just">
              <a:lnSpc>
                <a:spcPct val="150000"/>
              </a:lnSpc>
            </a:pPr>
            <a:r>
              <a:rPr lang="tr-TR" dirty="0">
                <a:solidFill>
                  <a:schemeClr val="accent5">
                    <a:lumMod val="75000"/>
                  </a:schemeClr>
                </a:solidFill>
              </a:rPr>
              <a:t>sehven </a:t>
            </a:r>
            <a:r>
              <a:rPr lang="tr-TR" dirty="0" smtClean="0">
                <a:solidFill>
                  <a:schemeClr val="accent5">
                    <a:lumMod val="75000"/>
                  </a:schemeClr>
                </a:solidFill>
              </a:rPr>
              <a:t>açılan </a:t>
            </a:r>
            <a:r>
              <a:rPr lang="tr-TR" dirty="0">
                <a:solidFill>
                  <a:schemeClr val="accent5">
                    <a:lumMod val="75000"/>
                  </a:schemeClr>
                </a:solidFill>
              </a:rPr>
              <a:t>ve öğrenci alınan eski program türlerindeki (ÇPL,OML, EML, KML, </a:t>
            </a:r>
            <a:r>
              <a:rPr lang="tr-TR" dirty="0" smtClean="0">
                <a:solidFill>
                  <a:schemeClr val="accent5">
                    <a:lumMod val="75000"/>
                  </a:schemeClr>
                </a:solidFill>
              </a:rPr>
              <a:t>METEM, TML</a:t>
            </a:r>
            <a:r>
              <a:rPr lang="tr-TR" dirty="0">
                <a:solidFill>
                  <a:schemeClr val="accent5">
                    <a:lumMod val="75000"/>
                  </a:schemeClr>
                </a:solidFill>
              </a:rPr>
              <a:t>, TL vb.) </a:t>
            </a:r>
            <a:r>
              <a:rPr lang="tr-TR" dirty="0" smtClean="0">
                <a:solidFill>
                  <a:schemeClr val="accent5">
                    <a:lumMod val="75000"/>
                  </a:schemeClr>
                </a:solidFill>
              </a:rPr>
              <a:t>alan/dallarda </a:t>
            </a:r>
            <a:r>
              <a:rPr lang="tr-TR" dirty="0">
                <a:solidFill>
                  <a:schemeClr val="accent5">
                    <a:lumMod val="75000"/>
                  </a:schemeClr>
                </a:solidFill>
              </a:rPr>
              <a:t>öğrenim görmekte olan öğrencilerin mağdur edilmemesi </a:t>
            </a:r>
            <a:r>
              <a:rPr lang="tr-TR" dirty="0" smtClean="0">
                <a:solidFill>
                  <a:schemeClr val="accent5">
                    <a:lumMod val="75000"/>
                  </a:schemeClr>
                </a:solidFill>
              </a:rPr>
              <a:t>için ihtiyaç </a:t>
            </a:r>
            <a:r>
              <a:rPr lang="tr-TR" dirty="0">
                <a:solidFill>
                  <a:schemeClr val="accent5">
                    <a:lumMod val="75000"/>
                  </a:schemeClr>
                </a:solidFill>
              </a:rPr>
              <a:t>duyulan yeni </a:t>
            </a:r>
            <a:r>
              <a:rPr lang="tr-TR" dirty="0" smtClean="0">
                <a:solidFill>
                  <a:schemeClr val="accent5">
                    <a:lumMod val="75000"/>
                  </a:schemeClr>
                </a:solidFill>
              </a:rPr>
              <a:t>alan/dallarda yapılacak </a:t>
            </a:r>
            <a:r>
              <a:rPr lang="tr-TR" dirty="0">
                <a:solidFill>
                  <a:schemeClr val="accent5">
                    <a:lumMod val="75000"/>
                  </a:schemeClr>
                </a:solidFill>
              </a:rPr>
              <a:t>olan tekliflere eklenmelidir</a:t>
            </a:r>
            <a:r>
              <a:rPr lang="tr-TR" dirty="0" smtClean="0">
                <a:solidFill>
                  <a:schemeClr val="accent5">
                    <a:lumMod val="75000"/>
                  </a:schemeClr>
                </a:solidFill>
              </a:rPr>
              <a:t>. </a:t>
            </a:r>
            <a:endParaRPr lang="tr-TR" dirty="0">
              <a:solidFill>
                <a:schemeClr val="accent5">
                  <a:lumMod val="75000"/>
                </a:schemeClr>
              </a:solidFill>
            </a:endParaRPr>
          </a:p>
        </p:txBody>
      </p:sp>
    </p:spTree>
    <p:extLst>
      <p:ext uri="{BB962C8B-B14F-4D97-AF65-F5344CB8AC3E}">
        <p14:creationId xmlns:p14="http://schemas.microsoft.com/office/powerpoint/2010/main" val="7017793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043608" y="1763524"/>
            <a:ext cx="7992888" cy="3905236"/>
          </a:xfrm>
          <a:prstGeom prst="rect">
            <a:avLst/>
          </a:prstGeom>
          <a:noFill/>
        </p:spPr>
        <p:txBody>
          <a:bodyPr wrap="square" rtlCol="0">
            <a:spAutoFit/>
          </a:bodyPr>
          <a:lstStyle/>
          <a:p>
            <a:pPr algn="just">
              <a:lnSpc>
                <a:spcPct val="150000"/>
              </a:lnSpc>
            </a:pPr>
            <a:r>
              <a:rPr lang="tr-TR" sz="2400" dirty="0" smtClean="0">
                <a:solidFill>
                  <a:schemeClr val="accent5">
                    <a:lumMod val="75000"/>
                  </a:schemeClr>
                </a:solidFill>
              </a:rPr>
              <a:t>Mesleki ve Teknik Eğitimi Tanıtma ve Yönelte İl ve İlçe  Komisyonlarının Faaliyetlerinden biri olarak planlanan Alan/Dal ve Meslek Tanıtım Faaliyetleri İl Eylem Planı </a:t>
            </a:r>
            <a:r>
              <a:rPr lang="tr-TR" sz="2400" dirty="0">
                <a:solidFill>
                  <a:schemeClr val="accent5">
                    <a:lumMod val="75000"/>
                  </a:schemeClr>
                </a:solidFill>
              </a:rPr>
              <a:t>d</a:t>
            </a:r>
            <a:r>
              <a:rPr lang="tr-TR" sz="2400" dirty="0" smtClean="0">
                <a:solidFill>
                  <a:schemeClr val="accent5">
                    <a:lumMod val="75000"/>
                  </a:schemeClr>
                </a:solidFill>
              </a:rPr>
              <a:t>oğrultusunda Mart 2015 sonuna kadar planlanıp uygulanması gerekmektedir.</a:t>
            </a:r>
          </a:p>
          <a:p>
            <a:pPr algn="just">
              <a:lnSpc>
                <a:spcPct val="150000"/>
              </a:lnSpc>
            </a:pPr>
            <a:r>
              <a:rPr lang="tr-TR" sz="2400" dirty="0" smtClean="0">
                <a:solidFill>
                  <a:schemeClr val="accent5">
                    <a:lumMod val="75000"/>
                  </a:schemeClr>
                </a:solidFill>
              </a:rPr>
              <a:t>Bu kapsamda her ilçe bir alan/dal (meslek) tanıtımı yapacaktır. Ayrıca her ilçe bu dönem boyunca en az iki adet kariyer günü planlayacak ve uygulayacaktır.</a:t>
            </a:r>
            <a:endParaRPr lang="tr-TR" sz="2400" dirty="0">
              <a:solidFill>
                <a:schemeClr val="accent5">
                  <a:lumMod val="75000"/>
                </a:schemeClr>
              </a:solidFill>
            </a:endParaRPr>
          </a:p>
        </p:txBody>
      </p:sp>
    </p:spTree>
    <p:extLst>
      <p:ext uri="{BB962C8B-B14F-4D97-AF65-F5344CB8AC3E}">
        <p14:creationId xmlns:p14="http://schemas.microsoft.com/office/powerpoint/2010/main" val="28104357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rotWithShape="1">
          <a:blip r:embed="rId2">
            <a:extLst>
              <a:ext uri="{28A0092B-C50C-407E-A947-70E740481C1C}">
                <a14:useLocalDpi xmlns:a14="http://schemas.microsoft.com/office/drawing/2010/main" val="0"/>
              </a:ext>
            </a:extLst>
          </a:blip>
          <a:srcRect t="308" b="22795"/>
          <a:stretch/>
        </p:blipFill>
        <p:spPr>
          <a:xfrm>
            <a:off x="1619672" y="0"/>
            <a:ext cx="6402321" cy="6830616"/>
          </a:xfrm>
          <a:prstGeom prst="rect">
            <a:avLst/>
          </a:prstGeom>
        </p:spPr>
      </p:pic>
      <p:sp>
        <p:nvSpPr>
          <p:cNvPr id="6" name="Metin kutusu 5"/>
          <p:cNvSpPr txBox="1"/>
          <p:nvPr/>
        </p:nvSpPr>
        <p:spPr>
          <a:xfrm>
            <a:off x="2987824" y="116632"/>
            <a:ext cx="4176464"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tr-TR" dirty="0" smtClean="0"/>
              <a:t>T.C.</a:t>
            </a:r>
          </a:p>
          <a:p>
            <a:pPr algn="ctr"/>
            <a:r>
              <a:rPr lang="tr-TR" dirty="0" smtClean="0"/>
              <a:t>MİLLİ EĞİTİM BAKANLIĞI</a:t>
            </a:r>
          </a:p>
          <a:p>
            <a:pPr algn="ctr"/>
            <a:r>
              <a:rPr lang="tr-TR" dirty="0" smtClean="0"/>
              <a:t>ANKARA MİLLİ EĞİTİM MÜDÜRLÜĞÜ</a:t>
            </a:r>
            <a:endParaRPr lang="tr-TR" dirty="0"/>
          </a:p>
        </p:txBody>
      </p:sp>
      <p:sp>
        <p:nvSpPr>
          <p:cNvPr id="7" name="Metin kutusu 6"/>
          <p:cNvSpPr txBox="1"/>
          <p:nvPr/>
        </p:nvSpPr>
        <p:spPr>
          <a:xfrm>
            <a:off x="1043608" y="6372036"/>
            <a:ext cx="799288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tr-TR" dirty="0" smtClean="0"/>
              <a:t>KATILIMLARINIZ VE KATKILARINIZDAN DOLAYI TEŞEKKÜR EDERİZ..!</a:t>
            </a:r>
            <a:endParaRPr lang="tr-TR" dirty="0"/>
          </a:p>
        </p:txBody>
      </p:sp>
    </p:spTree>
    <p:extLst>
      <p:ext uri="{BB962C8B-B14F-4D97-AF65-F5344CB8AC3E}">
        <p14:creationId xmlns:p14="http://schemas.microsoft.com/office/powerpoint/2010/main" val="1333482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546117718"/>
              </p:ext>
            </p:extLst>
          </p:nvPr>
        </p:nvGraphicFramePr>
        <p:xfrm>
          <a:off x="1130364" y="692696"/>
          <a:ext cx="7920881" cy="6045200"/>
        </p:xfrm>
        <a:graphic>
          <a:graphicData uri="http://schemas.openxmlformats.org/drawingml/2006/table">
            <a:tbl>
              <a:tblPr firstRow="1" bandRow="1">
                <a:tableStyleId>{5C22544A-7EE6-4342-B048-85BDC9FD1C3A}</a:tableStyleId>
              </a:tblPr>
              <a:tblGrid>
                <a:gridCol w="691539"/>
                <a:gridCol w="5558409"/>
                <a:gridCol w="1670933"/>
              </a:tblGrid>
              <a:tr h="370840">
                <a:tc>
                  <a:txBody>
                    <a:bodyPr/>
                    <a:lstStyle/>
                    <a:p>
                      <a:r>
                        <a:rPr lang="tr-TR" sz="1400" dirty="0" smtClean="0">
                          <a:solidFill>
                            <a:schemeClr val="accent5">
                              <a:lumMod val="75000"/>
                            </a:schemeClr>
                          </a:solidFill>
                        </a:rPr>
                        <a:t>Sıra</a:t>
                      </a:r>
                      <a:endParaRPr lang="tr-TR" sz="1400" dirty="0">
                        <a:solidFill>
                          <a:schemeClr val="accent5">
                            <a:lumMod val="75000"/>
                          </a:schemeClr>
                        </a:solidFil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i="0" u="none" strike="noStrike" kern="1200" baseline="0" dirty="0" smtClean="0">
                          <a:solidFill>
                            <a:schemeClr val="accent5">
                              <a:lumMod val="75000"/>
                            </a:schemeClr>
                          </a:solidFill>
                          <a:latin typeface="+mn-lt"/>
                          <a:ea typeface="+mn-ea"/>
                          <a:cs typeface="+mn-cs"/>
                        </a:rPr>
                        <a:t>YAPILACAK İŞLEMLER </a:t>
                      </a:r>
                      <a:endParaRPr lang="tr-TR" sz="1400" b="0" i="0" u="none" strike="noStrike" kern="1200" baseline="0" dirty="0" smtClean="0">
                        <a:solidFill>
                          <a:schemeClr val="accent5">
                            <a:lumMod val="75000"/>
                          </a:schemeClr>
                        </a:solidFill>
                        <a:latin typeface="+mn-lt"/>
                        <a:ea typeface="+mn-ea"/>
                        <a:cs typeface="+mn-cs"/>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i="0" u="none" strike="noStrike" kern="1200" baseline="0" dirty="0" smtClean="0">
                          <a:solidFill>
                            <a:schemeClr val="accent5">
                              <a:lumMod val="75000"/>
                            </a:schemeClr>
                          </a:solidFill>
                          <a:latin typeface="+mn-lt"/>
                          <a:ea typeface="+mn-ea"/>
                          <a:cs typeface="+mn-cs"/>
                        </a:rPr>
                        <a:t>TARİH</a:t>
                      </a:r>
                      <a:endParaRPr lang="tr-TR" sz="1400" b="0" i="0" u="none" strike="noStrike" kern="1200" baseline="0" dirty="0" smtClean="0">
                        <a:solidFill>
                          <a:schemeClr val="accent5">
                            <a:lumMod val="75000"/>
                          </a:schemeClr>
                        </a:solidFill>
                        <a:latin typeface="+mn-lt"/>
                        <a:ea typeface="+mn-ea"/>
                        <a:cs typeface="+mn-cs"/>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r>
              <a:tr h="493256">
                <a:tc>
                  <a:txBody>
                    <a:bodyPr/>
                    <a:lstStyle/>
                    <a:p>
                      <a:r>
                        <a:rPr lang="tr-TR" sz="1400" dirty="0" smtClean="0">
                          <a:solidFill>
                            <a:schemeClr val="accent5">
                              <a:lumMod val="75000"/>
                            </a:schemeClr>
                          </a:solidFill>
                        </a:rPr>
                        <a:t>1</a:t>
                      </a:r>
                      <a:endParaRPr lang="tr-TR" sz="1400" dirty="0">
                        <a:solidFill>
                          <a:schemeClr val="accent5">
                            <a:lumMod val="75000"/>
                          </a:schemeClr>
                        </a:solidFil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ATP/AMP alanları hakkında 9 uncu sınıf öğrencilerine rehberlik ve bilgilendirme yapılması </a:t>
                      </a:r>
                      <a:endParaRPr lang="tr-TR" sz="1400" dirty="0">
                        <a:solidFill>
                          <a:schemeClr val="accent5">
                            <a:lumMod val="75000"/>
                          </a:schemeClr>
                        </a:solidFil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Ders yılı süresince	</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r>
              <a:tr h="370840">
                <a:tc>
                  <a:txBody>
                    <a:bodyPr/>
                    <a:lstStyle/>
                    <a:p>
                      <a:r>
                        <a:rPr lang="tr-TR" sz="1400" dirty="0" smtClean="0">
                          <a:solidFill>
                            <a:schemeClr val="accent5">
                              <a:lumMod val="75000"/>
                            </a:schemeClr>
                          </a:solidFill>
                        </a:rPr>
                        <a:t>2</a:t>
                      </a:r>
                      <a:endParaRPr lang="tr-TR" sz="1400" dirty="0">
                        <a:solidFill>
                          <a:schemeClr val="accent5">
                            <a:lumMod val="75000"/>
                          </a:schemeClr>
                        </a:solidFil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Okul yönetimlerince, ATP/AMP meslek alanlarına alınacak öğrenci kontenjanlarının e-Okul Sistemine girilmesi 	</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30 Mart</a:t>
                      </a:r>
                    </a:p>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10 Nisan 2015</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r>
              <a:tr h="465048">
                <a:tc>
                  <a:txBody>
                    <a:bodyPr/>
                    <a:lstStyle/>
                    <a:p>
                      <a:r>
                        <a:rPr lang="tr-TR" sz="1400" dirty="0" smtClean="0">
                          <a:solidFill>
                            <a:schemeClr val="accent5">
                              <a:lumMod val="75000"/>
                            </a:schemeClr>
                          </a:solidFill>
                        </a:rPr>
                        <a:t>3</a:t>
                      </a:r>
                      <a:endParaRPr lang="tr-TR" sz="1400" dirty="0">
                        <a:solidFill>
                          <a:schemeClr val="accent5">
                            <a:lumMod val="75000"/>
                          </a:schemeClr>
                        </a:solidFil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ATP/AMP alanlarına alınacak öğrenci kontenjanlarının e-Okul Sisteminde ilan edilmesi</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13 Nisan 2015</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r>
              <a:tr h="370840">
                <a:tc>
                  <a:txBody>
                    <a:bodyPr/>
                    <a:lstStyle/>
                    <a:p>
                      <a:r>
                        <a:rPr lang="tr-TR" sz="1400" dirty="0" smtClean="0">
                          <a:solidFill>
                            <a:schemeClr val="accent5">
                              <a:lumMod val="75000"/>
                            </a:schemeClr>
                          </a:solidFill>
                        </a:rPr>
                        <a:t>4</a:t>
                      </a:r>
                      <a:endParaRPr lang="tr-TR" sz="1400" dirty="0">
                        <a:solidFill>
                          <a:schemeClr val="accent5">
                            <a:lumMod val="75000"/>
                          </a:schemeClr>
                        </a:solidFil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ATP/AMP ve meslek alanlarına geçiş, tercih ve yerleştirme iş ve işlemleri hakkında 9 uncu sınıf öğrenci velilerine bilgilendirme toplantısı </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13-19 Nisan 2015</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r>
              <a:tr h="436840">
                <a:tc>
                  <a:txBody>
                    <a:bodyPr/>
                    <a:lstStyle/>
                    <a:p>
                      <a:r>
                        <a:rPr lang="tr-TR" sz="1400" dirty="0" smtClean="0">
                          <a:solidFill>
                            <a:schemeClr val="accent5">
                              <a:lumMod val="75000"/>
                            </a:schemeClr>
                          </a:solidFill>
                        </a:rPr>
                        <a:t>5</a:t>
                      </a:r>
                      <a:endParaRPr lang="tr-TR" sz="1400" dirty="0">
                        <a:solidFill>
                          <a:schemeClr val="accent5">
                            <a:lumMod val="75000"/>
                          </a:schemeClr>
                        </a:solidFil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MBY sınavının yapılacağı denizcilik alanı bulunan okulların e-Okul Sisteminde ilan edilmesi</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20 Nisan 2015</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r>
              <a:tr h="370840">
                <a:tc>
                  <a:txBody>
                    <a:bodyPr/>
                    <a:lstStyle/>
                    <a:p>
                      <a:r>
                        <a:rPr lang="tr-TR" sz="1400" dirty="0" smtClean="0">
                          <a:solidFill>
                            <a:schemeClr val="accent5">
                              <a:lumMod val="75000"/>
                            </a:schemeClr>
                          </a:solidFill>
                        </a:rPr>
                        <a:t>6</a:t>
                      </a:r>
                      <a:endParaRPr lang="tr-TR" sz="1400" dirty="0">
                        <a:solidFill>
                          <a:schemeClr val="accent5">
                            <a:lumMod val="75000"/>
                          </a:schemeClr>
                        </a:solidFil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MBY sınavı başvurularının velilerce e-Okul Sistemi üzerinden yapılması</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27 Nisan</a:t>
                      </a:r>
                    </a:p>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03 Mayıs 2015</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r>
              <a:tr h="408632">
                <a:tc>
                  <a:txBody>
                    <a:bodyPr/>
                    <a:lstStyle/>
                    <a:p>
                      <a:r>
                        <a:rPr lang="tr-TR" sz="1400" dirty="0" smtClean="0">
                          <a:solidFill>
                            <a:schemeClr val="accent5">
                              <a:lumMod val="75000"/>
                            </a:schemeClr>
                          </a:solidFill>
                        </a:rPr>
                        <a:t>7</a:t>
                      </a:r>
                      <a:endParaRPr lang="tr-TR" sz="1400" dirty="0">
                        <a:solidFill>
                          <a:schemeClr val="accent5">
                            <a:lumMod val="75000"/>
                          </a:schemeClr>
                        </a:solidFil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Okul müdürlüğünce başvuru sayısına göre MBY sınavını yapacak komisyonun oluşturulması 	</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27 Nisan</a:t>
                      </a:r>
                    </a:p>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03 Mayıs 2015</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r>
              <a:tr h="370840">
                <a:tc>
                  <a:txBody>
                    <a:bodyPr/>
                    <a:lstStyle/>
                    <a:p>
                      <a:r>
                        <a:rPr lang="tr-TR" sz="1400" dirty="0" smtClean="0">
                          <a:solidFill>
                            <a:schemeClr val="accent5">
                              <a:lumMod val="75000"/>
                            </a:schemeClr>
                          </a:solidFill>
                        </a:rPr>
                        <a:t>8</a:t>
                      </a:r>
                      <a:endParaRPr lang="tr-TR" sz="1400" dirty="0">
                        <a:solidFill>
                          <a:schemeClr val="accent5">
                            <a:lumMod val="75000"/>
                          </a:schemeClr>
                        </a:solidFil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MBY sınavının yapılması</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accent5">
                              <a:lumMod val="75000"/>
                            </a:schemeClr>
                          </a:solidFill>
                          <a:latin typeface="+mn-lt"/>
                          <a:ea typeface="+mn-ea"/>
                          <a:cs typeface="+mn-cs"/>
                        </a:rPr>
                        <a:t>04-10 Mayıs 2015 </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r>
              <a:tr h="370840">
                <a:tc>
                  <a:txBody>
                    <a:bodyPr/>
                    <a:lstStyle/>
                    <a:p>
                      <a:r>
                        <a:rPr lang="tr-TR" sz="1400" dirty="0" smtClean="0"/>
                        <a:t>9</a:t>
                      </a:r>
                      <a:endParaRPr lang="tr-TR" sz="14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dk1"/>
                          </a:solidFill>
                          <a:latin typeface="+mn-lt"/>
                          <a:ea typeface="+mn-ea"/>
                          <a:cs typeface="+mn-cs"/>
                        </a:rPr>
                        <a:t>Denizcilik meslek alanında öğrencinin sağlık durumunun geçmek istediği alanın öğrenimine elverişli olduğunu gösterir sağlık raporlarının ve Yönetmeliğin 31/5 maddesi gereği anne/baba mesleğini gösteren belgenin alınarak okul müdürlüğüne/komisyona teslim edilmesi </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dk1"/>
                          </a:solidFill>
                          <a:latin typeface="+mn-lt"/>
                          <a:ea typeface="+mn-ea"/>
                          <a:cs typeface="+mn-cs"/>
                        </a:rPr>
                        <a:t>04-16 Mayıs 2015 </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r>
              <a:tr h="370840">
                <a:tc>
                  <a:txBody>
                    <a:bodyPr/>
                    <a:lstStyle/>
                    <a:p>
                      <a:r>
                        <a:rPr lang="tr-TR" sz="1400" dirty="0" smtClean="0"/>
                        <a:t>10</a:t>
                      </a:r>
                      <a:endParaRPr lang="tr-TR" sz="14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r>
                        <a:rPr lang="tr-TR" sz="1400" b="0" i="0" u="none" strike="noStrike" kern="1200" baseline="0" dirty="0" smtClean="0">
                          <a:solidFill>
                            <a:schemeClr val="dk1"/>
                          </a:solidFill>
                          <a:latin typeface="+mn-lt"/>
                          <a:ea typeface="+mn-ea"/>
                          <a:cs typeface="+mn-cs"/>
                        </a:rPr>
                        <a:t>MBY sınav sonuçları, Denizcilik meslek alanında sağlık raporları, Yönetmeliğin 31/5 maddesi gereği anne/baba mesleğini gösteren belgenin okul müdürlüklerince e-Okul Sistemine işlenmesi </a:t>
                      </a:r>
                      <a:endParaRPr lang="tr-TR" sz="1400" dirty="0"/>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dk1"/>
                          </a:solidFill>
                          <a:latin typeface="+mn-lt"/>
                          <a:ea typeface="+mn-ea"/>
                          <a:cs typeface="+mn-cs"/>
                        </a:rPr>
                        <a:t>04-16 Mayıs 2015</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r>
            </a:tbl>
          </a:graphicData>
        </a:graphic>
      </p:graphicFrame>
      <p:sp>
        <p:nvSpPr>
          <p:cNvPr id="6" name="Dikdörtgen 5"/>
          <p:cNvSpPr/>
          <p:nvPr/>
        </p:nvSpPr>
        <p:spPr>
          <a:xfrm>
            <a:off x="1043608" y="118373"/>
            <a:ext cx="7920880" cy="584775"/>
          </a:xfrm>
          <a:prstGeom prst="rect">
            <a:avLst/>
          </a:prstGeom>
        </p:spPr>
        <p:txBody>
          <a:bodyPr wrap="square">
            <a:spAutoFit/>
          </a:bodyPr>
          <a:lstStyle/>
          <a:p>
            <a:pPr algn="ctr"/>
            <a:r>
              <a:rPr lang="tr-TR" sz="1600" b="1" dirty="0">
                <a:solidFill>
                  <a:schemeClr val="accent5">
                    <a:lumMod val="60000"/>
                    <a:lumOff val="40000"/>
                  </a:schemeClr>
                </a:solidFill>
              </a:rPr>
              <a:t>MESLEKİ VE TEKNİK ORTAÖĞRETİM KURUMLARINDA ATP ve AMP MESLEK ALANLARINA GEÇİŞ, TERCİH VE YERLEŞTİRME ÇALIŞMA TAKVİMİ </a:t>
            </a:r>
            <a:endParaRPr lang="tr-TR" sz="1600" dirty="0">
              <a:solidFill>
                <a:schemeClr val="accent5">
                  <a:lumMod val="60000"/>
                  <a:lumOff val="40000"/>
                </a:schemeClr>
              </a:solidFill>
            </a:endParaRPr>
          </a:p>
        </p:txBody>
      </p:sp>
    </p:spTree>
    <p:extLst>
      <p:ext uri="{BB962C8B-B14F-4D97-AF65-F5344CB8AC3E}">
        <p14:creationId xmlns:p14="http://schemas.microsoft.com/office/powerpoint/2010/main" val="3163418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300125323"/>
              </p:ext>
            </p:extLst>
          </p:nvPr>
        </p:nvGraphicFramePr>
        <p:xfrm>
          <a:off x="1130364" y="692696"/>
          <a:ext cx="7920881" cy="2509520"/>
        </p:xfrm>
        <a:graphic>
          <a:graphicData uri="http://schemas.openxmlformats.org/drawingml/2006/table">
            <a:tbl>
              <a:tblPr firstRow="1" bandRow="1">
                <a:tableStyleId>{5C22544A-7EE6-4342-B048-85BDC9FD1C3A}</a:tableStyleId>
              </a:tblPr>
              <a:tblGrid>
                <a:gridCol w="691539"/>
                <a:gridCol w="5702425"/>
                <a:gridCol w="1526917"/>
              </a:tblGrid>
              <a:tr h="370840">
                <a:tc>
                  <a:txBody>
                    <a:bodyPr/>
                    <a:lstStyle/>
                    <a:p>
                      <a:r>
                        <a:rPr lang="tr-TR" sz="1400" dirty="0" smtClean="0">
                          <a:solidFill>
                            <a:schemeClr val="accent5">
                              <a:lumMod val="75000"/>
                            </a:schemeClr>
                          </a:solidFill>
                        </a:rPr>
                        <a:t>Sıra</a:t>
                      </a:r>
                      <a:endParaRPr lang="tr-TR" sz="1400" dirty="0">
                        <a:solidFill>
                          <a:schemeClr val="accent5">
                            <a:lumMod val="75000"/>
                          </a:schemeClr>
                        </a:solidFil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i="0" u="none" strike="noStrike" kern="1200" baseline="0" dirty="0" smtClean="0">
                          <a:solidFill>
                            <a:schemeClr val="accent5">
                              <a:lumMod val="75000"/>
                            </a:schemeClr>
                          </a:solidFill>
                          <a:latin typeface="+mn-lt"/>
                          <a:ea typeface="+mn-ea"/>
                          <a:cs typeface="+mn-cs"/>
                        </a:rPr>
                        <a:t>YAPILACAK İŞLEMLER </a:t>
                      </a:r>
                      <a:endParaRPr lang="tr-TR" sz="1400" b="0" i="0" u="none" strike="noStrike" kern="1200" baseline="0" dirty="0" smtClean="0">
                        <a:solidFill>
                          <a:schemeClr val="accent5">
                            <a:lumMod val="75000"/>
                          </a:schemeClr>
                        </a:solidFill>
                        <a:latin typeface="+mn-lt"/>
                        <a:ea typeface="+mn-ea"/>
                        <a:cs typeface="+mn-cs"/>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i="0" u="none" strike="noStrike" kern="1200" baseline="0" dirty="0" smtClean="0">
                          <a:solidFill>
                            <a:schemeClr val="accent5">
                              <a:lumMod val="75000"/>
                            </a:schemeClr>
                          </a:solidFill>
                          <a:latin typeface="+mn-lt"/>
                          <a:ea typeface="+mn-ea"/>
                          <a:cs typeface="+mn-cs"/>
                        </a:rPr>
                        <a:t>TARİH</a:t>
                      </a:r>
                      <a:endParaRPr lang="tr-TR" sz="1400" b="0" i="0" u="none" strike="noStrike" kern="1200" baseline="0" dirty="0" smtClean="0">
                        <a:solidFill>
                          <a:schemeClr val="accent5">
                            <a:lumMod val="75000"/>
                          </a:schemeClr>
                        </a:solidFill>
                        <a:latin typeface="+mn-lt"/>
                        <a:ea typeface="+mn-ea"/>
                        <a:cs typeface="+mn-cs"/>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r>
              <a:tr h="584096">
                <a:tc>
                  <a:txBody>
                    <a:bodyPr/>
                    <a:lstStyle/>
                    <a:p>
                      <a:r>
                        <a:rPr lang="tr-TR" sz="1400" dirty="0" smtClean="0">
                          <a:solidFill>
                            <a:schemeClr val="accent5">
                              <a:lumMod val="75000"/>
                            </a:schemeClr>
                          </a:solidFill>
                        </a:rPr>
                        <a:t>11</a:t>
                      </a:r>
                      <a:endParaRPr lang="tr-TR" sz="1400" dirty="0">
                        <a:solidFill>
                          <a:schemeClr val="accent5">
                            <a:lumMod val="75000"/>
                          </a:schemeClr>
                        </a:solidFil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dk1"/>
                          </a:solidFill>
                          <a:latin typeface="+mn-lt"/>
                          <a:ea typeface="+mn-ea"/>
                          <a:cs typeface="+mn-cs"/>
                        </a:rPr>
                        <a:t>ATP ve AMP meslek alanlarına ait tercihlerin velilerce ya da EK-1 ve EK-2 </a:t>
                      </a:r>
                      <a:r>
                        <a:rPr lang="tr-TR" sz="1400" b="0" i="0" u="none" strike="noStrike" kern="1200" baseline="0" dirty="0" err="1" smtClean="0">
                          <a:solidFill>
                            <a:schemeClr val="dk1"/>
                          </a:solidFill>
                          <a:latin typeface="+mn-lt"/>
                          <a:ea typeface="+mn-ea"/>
                          <a:cs typeface="+mn-cs"/>
                        </a:rPr>
                        <a:t>yi</a:t>
                      </a:r>
                      <a:r>
                        <a:rPr lang="tr-TR" sz="1400" b="0" i="0" u="none" strike="noStrike" kern="1200" baseline="0" dirty="0" smtClean="0">
                          <a:solidFill>
                            <a:schemeClr val="dk1"/>
                          </a:solidFill>
                          <a:latin typeface="+mn-lt"/>
                          <a:ea typeface="+mn-ea"/>
                          <a:cs typeface="+mn-cs"/>
                        </a:rPr>
                        <a:t> doldurarak tercih başvurusu yapanların okul müdürlüğünce e-Okul Sistemine işlenmesi </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dk1"/>
                          </a:solidFill>
                          <a:latin typeface="+mn-lt"/>
                          <a:ea typeface="+mn-ea"/>
                          <a:cs typeface="+mn-cs"/>
                        </a:rPr>
                        <a:t>18-29 Mayıs 2015</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r>
              <a:tr h="370840">
                <a:tc>
                  <a:txBody>
                    <a:bodyPr/>
                    <a:lstStyle/>
                    <a:p>
                      <a:r>
                        <a:rPr lang="tr-TR" sz="1400" dirty="0" smtClean="0">
                          <a:solidFill>
                            <a:schemeClr val="accent5">
                              <a:lumMod val="75000"/>
                            </a:schemeClr>
                          </a:solidFill>
                        </a:rPr>
                        <a:t>12</a:t>
                      </a:r>
                      <a:endParaRPr lang="tr-TR" sz="1400" dirty="0">
                        <a:solidFill>
                          <a:schemeClr val="accent5">
                            <a:lumMod val="75000"/>
                          </a:schemeClr>
                        </a:solidFil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dk1"/>
                          </a:solidFill>
                          <a:latin typeface="+mn-lt"/>
                          <a:ea typeface="+mn-ea"/>
                          <a:cs typeface="+mn-cs"/>
                        </a:rPr>
                        <a:t>Tercih başvurularının okul müdürlüğünce e-Okul Sisteminde Onaylanması </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dk1"/>
                          </a:solidFill>
                          <a:latin typeface="+mn-lt"/>
                          <a:ea typeface="+mn-ea"/>
                          <a:cs typeface="+mn-cs"/>
                        </a:rPr>
                        <a:t>18-29 Mayıs 2015</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r>
              <a:tr h="370840">
                <a:tc>
                  <a:txBody>
                    <a:bodyPr/>
                    <a:lstStyle/>
                    <a:p>
                      <a:r>
                        <a:rPr lang="tr-TR" sz="1400" dirty="0" smtClean="0">
                          <a:solidFill>
                            <a:schemeClr val="accent5">
                              <a:lumMod val="75000"/>
                            </a:schemeClr>
                          </a:solidFill>
                        </a:rPr>
                        <a:t>13</a:t>
                      </a:r>
                      <a:endParaRPr lang="tr-TR" sz="1400" dirty="0">
                        <a:solidFill>
                          <a:schemeClr val="accent5">
                            <a:lumMod val="75000"/>
                          </a:schemeClr>
                        </a:solidFil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dk1"/>
                          </a:solidFill>
                          <a:latin typeface="+mn-lt"/>
                          <a:ea typeface="+mn-ea"/>
                          <a:cs typeface="+mn-cs"/>
                        </a:rPr>
                        <a:t>9 uncu sınıf öğrenci puanlarının e-Okul Sistemine girişinin yapılması için son gün</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dk1"/>
                          </a:solidFill>
                          <a:latin typeface="+mn-lt"/>
                          <a:ea typeface="+mn-ea"/>
                          <a:cs typeface="+mn-cs"/>
                        </a:rPr>
                        <a:t>10 Haziran 2015</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r>
              <a:tr h="370840">
                <a:tc>
                  <a:txBody>
                    <a:bodyPr/>
                    <a:lstStyle/>
                    <a:p>
                      <a:r>
                        <a:rPr lang="tr-TR" sz="1400" dirty="0" smtClean="0">
                          <a:solidFill>
                            <a:schemeClr val="accent5">
                              <a:lumMod val="75000"/>
                            </a:schemeClr>
                          </a:solidFill>
                        </a:rPr>
                        <a:t>14</a:t>
                      </a:r>
                      <a:endParaRPr lang="tr-TR" sz="1400" dirty="0">
                        <a:solidFill>
                          <a:schemeClr val="accent5">
                            <a:lumMod val="75000"/>
                          </a:schemeClr>
                        </a:solidFill>
                      </a:endParaRP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dk1"/>
                          </a:solidFill>
                          <a:latin typeface="+mn-lt"/>
                          <a:ea typeface="+mn-ea"/>
                          <a:cs typeface="+mn-cs"/>
                        </a:rPr>
                        <a:t>ATP/AMP meslek alanlarına yerleştirme sonuçlarının e-Okul Sisteminde ilanı </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0" i="0" u="none" strike="noStrike" kern="1200" baseline="0" dirty="0" smtClean="0">
                          <a:solidFill>
                            <a:schemeClr val="dk1"/>
                          </a:solidFill>
                          <a:latin typeface="+mn-lt"/>
                          <a:ea typeface="+mn-ea"/>
                          <a:cs typeface="+mn-cs"/>
                        </a:rPr>
                        <a:t>12 Haziran 2015 15:00 </a:t>
                      </a:r>
                    </a:p>
                  </a:txBody>
                  <a:tcP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rgbClr val="FFCC99"/>
                    </a:solidFill>
                  </a:tcPr>
                </a:tc>
              </a:tr>
            </a:tbl>
          </a:graphicData>
        </a:graphic>
      </p:graphicFrame>
      <p:sp>
        <p:nvSpPr>
          <p:cNvPr id="6" name="Dikdörtgen 5"/>
          <p:cNvSpPr/>
          <p:nvPr/>
        </p:nvSpPr>
        <p:spPr>
          <a:xfrm>
            <a:off x="1043608" y="118373"/>
            <a:ext cx="7920880" cy="584775"/>
          </a:xfrm>
          <a:prstGeom prst="rect">
            <a:avLst/>
          </a:prstGeom>
        </p:spPr>
        <p:txBody>
          <a:bodyPr wrap="square">
            <a:spAutoFit/>
          </a:bodyPr>
          <a:lstStyle/>
          <a:p>
            <a:pPr algn="ctr"/>
            <a:r>
              <a:rPr lang="tr-TR" sz="1600" b="1" dirty="0">
                <a:solidFill>
                  <a:schemeClr val="accent5">
                    <a:lumMod val="60000"/>
                    <a:lumOff val="40000"/>
                  </a:schemeClr>
                </a:solidFill>
              </a:rPr>
              <a:t>MESLEKİ VE TEKNİK ORTAÖĞRETİM KURUMLARINDA ATP ve AMP MESLEK ALANLARINA GEÇİŞ, TERCİH VE YERLEŞTİRME ÇALIŞMA TAKVİMİ </a:t>
            </a:r>
            <a:endParaRPr lang="tr-TR" sz="1600" dirty="0">
              <a:solidFill>
                <a:schemeClr val="accent5">
                  <a:lumMod val="60000"/>
                  <a:lumOff val="40000"/>
                </a:schemeClr>
              </a:solidFill>
            </a:endParaRPr>
          </a:p>
        </p:txBody>
      </p:sp>
    </p:spTree>
    <p:extLst>
      <p:ext uri="{BB962C8B-B14F-4D97-AF65-F5344CB8AC3E}">
        <p14:creationId xmlns:p14="http://schemas.microsoft.com/office/powerpoint/2010/main" val="2527818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732760"/>
            <a:ext cx="8172400" cy="3970318"/>
          </a:xfrm>
          <a:prstGeom prst="rect">
            <a:avLst/>
          </a:prstGeom>
        </p:spPr>
        <p:txBody>
          <a:bodyPr wrap="square">
            <a:spAutoFit/>
          </a:bodyPr>
          <a:lstStyle/>
          <a:p>
            <a:endParaRPr lang="tr-TR" dirty="0">
              <a:solidFill>
                <a:schemeClr val="accent5">
                  <a:lumMod val="75000"/>
                </a:schemeClr>
              </a:solidFill>
            </a:endParaRPr>
          </a:p>
          <a:p>
            <a:r>
              <a:rPr lang="tr-TR" b="1" dirty="0">
                <a:solidFill>
                  <a:schemeClr val="accent5">
                    <a:lumMod val="75000"/>
                  </a:schemeClr>
                </a:solidFill>
              </a:rPr>
              <a:t>1. GENEL AÇIKLAMALAR </a:t>
            </a:r>
            <a:endParaRPr lang="tr-TR" dirty="0">
              <a:solidFill>
                <a:schemeClr val="accent5">
                  <a:lumMod val="75000"/>
                </a:schemeClr>
              </a:solidFill>
            </a:endParaRPr>
          </a:p>
          <a:p>
            <a:endParaRPr lang="tr-TR" dirty="0">
              <a:solidFill>
                <a:schemeClr val="accent5">
                  <a:lumMod val="75000"/>
                </a:schemeClr>
              </a:solidFill>
            </a:endParaRPr>
          </a:p>
          <a:p>
            <a:pPr marL="265113"/>
            <a:r>
              <a:rPr lang="tr-TR" b="1" dirty="0" smtClean="0">
                <a:solidFill>
                  <a:schemeClr val="accent5">
                    <a:lumMod val="75000"/>
                  </a:schemeClr>
                </a:solidFill>
              </a:rPr>
              <a:t>1.1 </a:t>
            </a:r>
            <a:r>
              <a:rPr lang="tr-TR" b="1" dirty="0">
                <a:solidFill>
                  <a:schemeClr val="accent5">
                    <a:lumMod val="75000"/>
                  </a:schemeClr>
                </a:solidFill>
              </a:rPr>
              <a:t>ANADOLU TEKNİK VE ANADOLU MESLEK </a:t>
            </a:r>
            <a:r>
              <a:rPr lang="tr-TR" b="1" dirty="0" smtClean="0">
                <a:solidFill>
                  <a:schemeClr val="accent5">
                    <a:lumMod val="75000"/>
                  </a:schemeClr>
                </a:solidFill>
              </a:rPr>
              <a:t>PROGRAMLARINDA </a:t>
            </a:r>
            <a:r>
              <a:rPr lang="tr-TR" b="1" dirty="0">
                <a:solidFill>
                  <a:schemeClr val="accent5">
                    <a:lumMod val="75000"/>
                  </a:schemeClr>
                </a:solidFill>
              </a:rPr>
              <a:t>MESLEK ALANLARINA GEÇİŞ İŞLEMLERİ </a:t>
            </a:r>
            <a:endParaRPr lang="tr-TR" b="1" dirty="0" smtClean="0">
              <a:solidFill>
                <a:schemeClr val="accent5">
                  <a:lumMod val="75000"/>
                </a:schemeClr>
              </a:solidFill>
            </a:endParaRPr>
          </a:p>
          <a:p>
            <a:pPr marL="265113"/>
            <a:endParaRPr lang="tr-TR" dirty="0">
              <a:solidFill>
                <a:schemeClr val="accent5">
                  <a:lumMod val="75000"/>
                </a:schemeClr>
              </a:solidFill>
            </a:endParaRPr>
          </a:p>
          <a:p>
            <a:pPr marL="265113" algn="just"/>
            <a:r>
              <a:rPr lang="tr-TR" dirty="0">
                <a:solidFill>
                  <a:schemeClr val="accent5">
                    <a:lumMod val="75000"/>
                  </a:schemeClr>
                </a:solidFill>
              </a:rPr>
              <a:t>Mesleki ve teknik ortaöğretim kurumlarının ATP/AMP 10 uncu sınıf meslek alanlarına geçiş işlemleri 9 uncu sınıfın sonunda aşağıda belirtilen esaslara ve Çalışma Takvimine göre yapılacaktır. </a:t>
            </a:r>
          </a:p>
          <a:p>
            <a:pPr marL="265113" algn="just"/>
            <a:r>
              <a:rPr lang="tr-TR" dirty="0">
                <a:solidFill>
                  <a:schemeClr val="accent5">
                    <a:lumMod val="75000"/>
                  </a:schemeClr>
                </a:solidFill>
              </a:rPr>
              <a:t>Bu kılavuzdaki esaslar 2015–2016 öğretim yılı için geçerli olacaktır. </a:t>
            </a:r>
          </a:p>
          <a:p>
            <a:pPr marL="265113" algn="just"/>
            <a:r>
              <a:rPr lang="tr-TR" dirty="0">
                <a:solidFill>
                  <a:schemeClr val="accent5">
                    <a:lumMod val="75000"/>
                  </a:schemeClr>
                </a:solidFill>
              </a:rPr>
              <a:t>Veli ve okul müdürlüğü, kılavuzun yayımlanmasıyla birlikte, bu Kılavuzda (2015 ATP ve AMP Alana Geçiş, Tercih ve Yerleştirme </a:t>
            </a:r>
            <a:r>
              <a:rPr lang="tr-TR" dirty="0" err="1">
                <a:solidFill>
                  <a:schemeClr val="accent5">
                    <a:lumMod val="75000"/>
                  </a:schemeClr>
                </a:solidFill>
              </a:rPr>
              <a:t>eKılavuzu</a:t>
            </a:r>
            <a:r>
              <a:rPr lang="tr-TR" dirty="0">
                <a:solidFill>
                  <a:schemeClr val="accent5">
                    <a:lumMod val="75000"/>
                  </a:schemeClr>
                </a:solidFill>
              </a:rPr>
              <a:t>) belirtilen bütün hükümleri kabul etmiş sayılacaktır. </a:t>
            </a:r>
            <a:endParaRPr lang="tr-TR" dirty="0" smtClean="0">
              <a:solidFill>
                <a:schemeClr val="accent5">
                  <a:lumMod val="75000"/>
                </a:schemeClr>
              </a:solidFill>
            </a:endParaRPr>
          </a:p>
          <a:p>
            <a:endParaRPr lang="tr-TR" dirty="0">
              <a:solidFill>
                <a:schemeClr val="accent5">
                  <a:lumMod val="75000"/>
                </a:schemeClr>
              </a:solidFill>
            </a:endParaRPr>
          </a:p>
        </p:txBody>
      </p:sp>
    </p:spTree>
    <p:extLst>
      <p:ext uri="{BB962C8B-B14F-4D97-AF65-F5344CB8AC3E}">
        <p14:creationId xmlns:p14="http://schemas.microsoft.com/office/powerpoint/2010/main" val="2238584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1280949"/>
            <a:ext cx="8064896" cy="4801314"/>
          </a:xfrm>
          <a:prstGeom prst="rect">
            <a:avLst/>
          </a:prstGeom>
        </p:spPr>
        <p:txBody>
          <a:bodyPr wrap="square">
            <a:spAutoFit/>
          </a:bodyPr>
          <a:lstStyle/>
          <a:p>
            <a:endParaRPr lang="tr-TR" dirty="0">
              <a:solidFill>
                <a:schemeClr val="accent5">
                  <a:lumMod val="75000"/>
                </a:schemeClr>
              </a:solidFill>
            </a:endParaRPr>
          </a:p>
          <a:p>
            <a:r>
              <a:rPr lang="tr-TR" b="1" i="1" dirty="0">
                <a:solidFill>
                  <a:schemeClr val="accent5">
                    <a:lumMod val="75000"/>
                  </a:schemeClr>
                </a:solidFill>
              </a:rPr>
              <a:t>1.1.1. </a:t>
            </a:r>
            <a:r>
              <a:rPr lang="tr-TR" b="1" dirty="0">
                <a:solidFill>
                  <a:schemeClr val="accent5">
                    <a:lumMod val="75000"/>
                  </a:schemeClr>
                </a:solidFill>
              </a:rPr>
              <a:t>ATP MESLEK ALANLARINA GEÇİŞ KOŞULLARI </a:t>
            </a:r>
            <a:endParaRPr lang="tr-TR" b="1" dirty="0" smtClean="0">
              <a:solidFill>
                <a:schemeClr val="accent5">
                  <a:lumMod val="75000"/>
                </a:schemeClr>
              </a:solidFill>
            </a:endParaRPr>
          </a:p>
          <a:p>
            <a:endParaRPr lang="tr-TR" dirty="0">
              <a:solidFill>
                <a:schemeClr val="accent5">
                  <a:lumMod val="75000"/>
                </a:schemeClr>
              </a:solidFill>
            </a:endParaRPr>
          </a:p>
          <a:p>
            <a:pPr algn="just"/>
            <a:r>
              <a:rPr lang="tr-TR" dirty="0">
                <a:solidFill>
                  <a:schemeClr val="accent5">
                    <a:lumMod val="75000"/>
                  </a:schemeClr>
                </a:solidFill>
              </a:rPr>
              <a:t>Mesleki ve teknik Anadolu liselerinin Anadolu teknik programlarına geçebilmek için isteyen öğrenciler başvuru yapabilecek ancak ortaöğretim kurumlarının 9 uncu sınıfını doğrudan geçen ve yılsonu başarı puanı en az 55 olan öğrencilerin başvuruları geçerli sayılacaktır. </a:t>
            </a:r>
          </a:p>
          <a:p>
            <a:pPr algn="just"/>
            <a:r>
              <a:rPr lang="tr-TR" dirty="0">
                <a:solidFill>
                  <a:schemeClr val="accent5">
                    <a:lumMod val="75000"/>
                  </a:schemeClr>
                </a:solidFill>
              </a:rPr>
              <a:t>Öğrenciler, 9 uncu sınıf matematik, fizik, kimya, biyoloji ile dil ve anlatım derslerinin yılsonu başarı puanları toplamının aritmetik ortalamasına göre sıralanırlar ve oluşan puanlarına göre yerleştirilirler. </a:t>
            </a:r>
          </a:p>
          <a:p>
            <a:pPr algn="just"/>
            <a:r>
              <a:rPr lang="tr-TR" dirty="0">
                <a:solidFill>
                  <a:schemeClr val="accent5">
                    <a:lumMod val="75000"/>
                  </a:schemeClr>
                </a:solidFill>
              </a:rPr>
              <a:t>9 uncu sınıf yılsonu başarı puanı eşit olan öğrencilerden sırasıyla matematik, fizik, kimya, biyoloji ile dil ve anlatım derslerinin yılsonu başarı puanı yüksek olanlara öncelik verilir. </a:t>
            </a:r>
          </a:p>
          <a:p>
            <a:pPr algn="just"/>
            <a:r>
              <a:rPr lang="tr-TR" dirty="0">
                <a:solidFill>
                  <a:schemeClr val="accent5">
                    <a:lumMod val="75000"/>
                  </a:schemeClr>
                </a:solidFill>
              </a:rPr>
              <a:t>ATP meslek alanlarına geçmek isteyen öğrenciler, kendi okulları dışında diğer okullarda bulunan ATP meslek alanlarını da seçebilirler. ATP na mesleki ve Teknik Anadolu liseleri dışındaki diğer okulların 9 uncu sınıfını doğrudan geçen öğrenciler de başvurabilir. </a:t>
            </a:r>
          </a:p>
        </p:txBody>
      </p:sp>
    </p:spTree>
    <p:extLst>
      <p:ext uri="{BB962C8B-B14F-4D97-AF65-F5344CB8AC3E}">
        <p14:creationId xmlns:p14="http://schemas.microsoft.com/office/powerpoint/2010/main" val="3226839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1340768"/>
            <a:ext cx="8172400" cy="4801314"/>
          </a:xfrm>
          <a:prstGeom prst="rect">
            <a:avLst/>
          </a:prstGeom>
        </p:spPr>
        <p:txBody>
          <a:bodyPr wrap="square">
            <a:spAutoFit/>
          </a:bodyPr>
          <a:lstStyle/>
          <a:p>
            <a:endParaRPr lang="tr-TR" dirty="0">
              <a:solidFill>
                <a:schemeClr val="accent5">
                  <a:lumMod val="75000"/>
                </a:schemeClr>
              </a:solidFill>
            </a:endParaRPr>
          </a:p>
          <a:p>
            <a:r>
              <a:rPr lang="tr-TR" b="1" i="1" dirty="0">
                <a:solidFill>
                  <a:schemeClr val="accent5">
                    <a:lumMod val="75000"/>
                  </a:schemeClr>
                </a:solidFill>
              </a:rPr>
              <a:t>1.1.2. </a:t>
            </a:r>
            <a:r>
              <a:rPr lang="tr-TR" b="1" dirty="0">
                <a:solidFill>
                  <a:schemeClr val="accent5">
                    <a:lumMod val="75000"/>
                  </a:schemeClr>
                </a:solidFill>
              </a:rPr>
              <a:t>AMP MESLEK ALANLARINA GEÇİŞ KOŞULLARI </a:t>
            </a:r>
            <a:endParaRPr lang="tr-TR" b="1" dirty="0" smtClean="0">
              <a:solidFill>
                <a:schemeClr val="accent5">
                  <a:lumMod val="75000"/>
                </a:schemeClr>
              </a:solidFill>
            </a:endParaRPr>
          </a:p>
          <a:p>
            <a:endParaRPr lang="tr-TR" dirty="0">
              <a:solidFill>
                <a:schemeClr val="accent5">
                  <a:lumMod val="75000"/>
                </a:schemeClr>
              </a:solidFill>
            </a:endParaRPr>
          </a:p>
          <a:p>
            <a:pPr algn="just"/>
            <a:r>
              <a:rPr lang="tr-TR" dirty="0">
                <a:solidFill>
                  <a:schemeClr val="accent5">
                    <a:lumMod val="75000"/>
                  </a:schemeClr>
                </a:solidFill>
              </a:rPr>
              <a:t>Alana yerleştirme puanı, öğrencinin 9 uncu sınıf yılsonu başarı puanının %60 ı ile ortaokul sınıflarının yılsonu başarı puanlarının aritmetik ortalamasının %40 ı toplanarak belirlenir. </a:t>
            </a:r>
          </a:p>
          <a:p>
            <a:pPr algn="just"/>
            <a:r>
              <a:rPr lang="tr-TR" dirty="0">
                <a:solidFill>
                  <a:schemeClr val="accent5">
                    <a:lumMod val="75000"/>
                  </a:schemeClr>
                </a:solidFill>
              </a:rPr>
              <a:t>AMP meslek alanlarını seçmek isteyen öğrenciler sadece kendi okullarında bulunan alanları öncelik sırasına göre tercih edeceklerdir. </a:t>
            </a:r>
          </a:p>
          <a:p>
            <a:pPr algn="just"/>
            <a:r>
              <a:rPr lang="tr-TR" dirty="0">
                <a:solidFill>
                  <a:schemeClr val="accent5">
                    <a:lumMod val="75000"/>
                  </a:schemeClr>
                </a:solidFill>
              </a:rPr>
              <a:t>Anne ve/veya babasına ait çalışır durumda bir işyeri bulunanlar istemeleri hâlinde; işyerini ve mesleğini ilgili meslek kuruluşlarından belgelendirmeleri şartıyla bu işyerindeki meslekle ilgili alana doğrudan kayıt edilir. </a:t>
            </a:r>
          </a:p>
          <a:p>
            <a:pPr algn="just"/>
            <a:r>
              <a:rPr lang="tr-TR" i="1" dirty="0">
                <a:solidFill>
                  <a:schemeClr val="accent5">
                    <a:lumMod val="75000"/>
                  </a:schemeClr>
                </a:solidFill>
              </a:rPr>
              <a:t>ATP ve AMP meslek alanlarına geçişlerde öğrencinin sağlık durumunun geçmek istediği alanın öğrenimine elverişli olması esastır. Sağlık durumunun geçmek istediği alanın öğrenimine elverişli olmadığı sonradan </a:t>
            </a:r>
            <a:r>
              <a:rPr lang="tr-TR" i="1" dirty="0" err="1">
                <a:solidFill>
                  <a:schemeClr val="accent5">
                    <a:lumMod val="75000"/>
                  </a:schemeClr>
                </a:solidFill>
              </a:rPr>
              <a:t>tesbit</a:t>
            </a:r>
            <a:r>
              <a:rPr lang="tr-TR" i="1" dirty="0">
                <a:solidFill>
                  <a:schemeClr val="accent5">
                    <a:lumMod val="75000"/>
                  </a:schemeClr>
                </a:solidFill>
              </a:rPr>
              <a:t> edilen öğrencilerden programın özelliğine göre sağlık/sağlık kurulu raporu istenir. İstenen raporu temin edemeyen öğrenciler en geç 10 uncu sınıf birinci dönemin sonuna kadar durumlarına uygun başka meslek alanlarına yönlendirir. </a:t>
            </a:r>
            <a:endParaRPr lang="tr-TR" dirty="0">
              <a:solidFill>
                <a:schemeClr val="accent5">
                  <a:lumMod val="75000"/>
                </a:schemeClr>
              </a:solidFill>
            </a:endParaRPr>
          </a:p>
        </p:txBody>
      </p:sp>
    </p:spTree>
    <p:extLst>
      <p:ext uri="{BB962C8B-B14F-4D97-AF65-F5344CB8AC3E}">
        <p14:creationId xmlns:p14="http://schemas.microsoft.com/office/powerpoint/2010/main" val="2303819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1720840"/>
            <a:ext cx="8172400" cy="2031325"/>
          </a:xfrm>
          <a:prstGeom prst="rect">
            <a:avLst/>
          </a:prstGeom>
        </p:spPr>
        <p:txBody>
          <a:bodyPr wrap="square">
            <a:spAutoFit/>
          </a:bodyPr>
          <a:lstStyle/>
          <a:p>
            <a:r>
              <a:rPr lang="tr-TR" b="1" i="1" dirty="0" smtClean="0">
                <a:solidFill>
                  <a:schemeClr val="accent5">
                    <a:lumMod val="75000"/>
                  </a:schemeClr>
                </a:solidFill>
              </a:rPr>
              <a:t>1.1.3</a:t>
            </a:r>
            <a:r>
              <a:rPr lang="tr-TR" b="1" i="1" dirty="0">
                <a:solidFill>
                  <a:schemeClr val="accent5">
                    <a:lumMod val="75000"/>
                  </a:schemeClr>
                </a:solidFill>
              </a:rPr>
              <a:t>. </a:t>
            </a:r>
            <a:r>
              <a:rPr lang="tr-TR" b="1" dirty="0">
                <a:solidFill>
                  <a:schemeClr val="accent5">
                    <a:lumMod val="75000"/>
                  </a:schemeClr>
                </a:solidFill>
              </a:rPr>
              <a:t>SINIF TEKRARI YAPAN ve ÖĞRENİM HAKKINI KULLANMAYAN ATL/AML ÖĞRENCİLERİNİN DURUMU </a:t>
            </a:r>
            <a:endParaRPr lang="tr-TR" b="1" dirty="0" smtClean="0">
              <a:solidFill>
                <a:schemeClr val="accent5">
                  <a:lumMod val="75000"/>
                </a:schemeClr>
              </a:solidFill>
            </a:endParaRPr>
          </a:p>
          <a:p>
            <a:endParaRPr lang="tr-TR" dirty="0">
              <a:solidFill>
                <a:schemeClr val="accent5">
                  <a:lumMod val="75000"/>
                </a:schemeClr>
              </a:solidFill>
            </a:endParaRPr>
          </a:p>
          <a:p>
            <a:pPr algn="just"/>
            <a:r>
              <a:rPr lang="tr-TR" dirty="0">
                <a:solidFill>
                  <a:schemeClr val="accent5">
                    <a:lumMod val="75000"/>
                  </a:schemeClr>
                </a:solidFill>
              </a:rPr>
              <a:t>Temel Eğitimden Ortaöğretime Geçiş Sistemi ile alana yerleştirilen ve 9 uncu sınıfta sınıf tekrarına kalan Anadolu teknik / Anadolu meslek lisesi programında öğretimlerine devam eden öğrencilerin istemeleri halinde hakları korunarak daha önce yerleştirildikleri program ve alanda eğitimlerine devam etmeleri sağlanacaktır. </a:t>
            </a:r>
          </a:p>
        </p:txBody>
      </p:sp>
    </p:spTree>
    <p:extLst>
      <p:ext uri="{BB962C8B-B14F-4D97-AF65-F5344CB8AC3E}">
        <p14:creationId xmlns:p14="http://schemas.microsoft.com/office/powerpoint/2010/main" val="2982512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1582341"/>
            <a:ext cx="8172400" cy="2308324"/>
          </a:xfrm>
          <a:prstGeom prst="rect">
            <a:avLst/>
          </a:prstGeom>
        </p:spPr>
        <p:txBody>
          <a:bodyPr wrap="square">
            <a:spAutoFit/>
          </a:bodyPr>
          <a:lstStyle/>
          <a:p>
            <a:r>
              <a:rPr lang="tr-TR" b="1" dirty="0" smtClean="0">
                <a:solidFill>
                  <a:schemeClr val="accent5">
                    <a:lumMod val="75000"/>
                  </a:schemeClr>
                </a:solidFill>
              </a:rPr>
              <a:t>3 </a:t>
            </a:r>
            <a:r>
              <a:rPr lang="tr-TR" b="1" dirty="0">
                <a:solidFill>
                  <a:schemeClr val="accent5">
                    <a:lumMod val="75000"/>
                  </a:schemeClr>
                </a:solidFill>
              </a:rPr>
              <a:t>KONTENJAN BELİRLEME İŞLEMLERİ </a:t>
            </a:r>
            <a:endParaRPr lang="tr-TR" b="1" dirty="0" smtClean="0">
              <a:solidFill>
                <a:schemeClr val="accent5">
                  <a:lumMod val="75000"/>
                </a:schemeClr>
              </a:solidFill>
            </a:endParaRPr>
          </a:p>
          <a:p>
            <a:endParaRPr lang="tr-TR" dirty="0">
              <a:solidFill>
                <a:schemeClr val="accent5">
                  <a:lumMod val="75000"/>
                </a:schemeClr>
              </a:solidFill>
            </a:endParaRPr>
          </a:p>
          <a:p>
            <a:pPr algn="just"/>
            <a:r>
              <a:rPr lang="tr-TR" dirty="0">
                <a:solidFill>
                  <a:schemeClr val="accent5">
                    <a:lumMod val="75000"/>
                  </a:schemeClr>
                </a:solidFill>
              </a:rPr>
              <a:t>Mesleki ve teknik ortaöğretim kurumlarında Bakanlıkça alan/dal açma onayı bulunan ATP ve AMP </a:t>
            </a:r>
            <a:r>
              <a:rPr lang="tr-TR" dirty="0" err="1">
                <a:solidFill>
                  <a:schemeClr val="accent5">
                    <a:lumMod val="75000"/>
                  </a:schemeClr>
                </a:solidFill>
              </a:rPr>
              <a:t>nın</a:t>
            </a:r>
            <a:r>
              <a:rPr lang="tr-TR" dirty="0">
                <a:solidFill>
                  <a:schemeClr val="accent5">
                    <a:lumMod val="75000"/>
                  </a:schemeClr>
                </a:solidFill>
              </a:rPr>
              <a:t> 10 uncu sınıf seviyesinde meslek alanlarına alınacak öğrenci sayıları; sektörün ihtiyacı, çalışma ve kapasite durumu, okulun fiziki şartları, öğretmen sayısı ve 9 uncu sınıf öğrenci sayıları dikkate alınarak belirlenecektir. </a:t>
            </a:r>
          </a:p>
          <a:p>
            <a:pPr algn="just"/>
            <a:r>
              <a:rPr lang="tr-TR" dirty="0">
                <a:solidFill>
                  <a:schemeClr val="accent5">
                    <a:lumMod val="75000"/>
                  </a:schemeClr>
                </a:solidFill>
              </a:rPr>
              <a:t>e-Okul Sisteminde meslek alanı kontenjanları ile ilgili her alana en az bir şube olmak üzere ATP ve AMP </a:t>
            </a:r>
            <a:r>
              <a:rPr lang="tr-TR" dirty="0" err="1">
                <a:solidFill>
                  <a:schemeClr val="accent5">
                    <a:lumMod val="75000"/>
                  </a:schemeClr>
                </a:solidFill>
              </a:rPr>
              <a:t>nın</a:t>
            </a:r>
            <a:r>
              <a:rPr lang="tr-TR" dirty="0">
                <a:solidFill>
                  <a:schemeClr val="accent5">
                    <a:lumMod val="75000"/>
                  </a:schemeClr>
                </a:solidFill>
              </a:rPr>
              <a:t> mevcut alanları için ayrı ayrı kontenjan girişi yapılacaktır. </a:t>
            </a:r>
          </a:p>
        </p:txBody>
      </p:sp>
    </p:spTree>
    <p:extLst>
      <p:ext uri="{BB962C8B-B14F-4D97-AF65-F5344CB8AC3E}">
        <p14:creationId xmlns:p14="http://schemas.microsoft.com/office/powerpoint/2010/main" val="35763535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640</TotalTime>
  <Words>2263</Words>
  <Application>Microsoft Office PowerPoint</Application>
  <PresentationFormat>Ekran Gösterisi (4:3)</PresentationFormat>
  <Paragraphs>257</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MetefAnkara</dc:creator>
  <cp:lastModifiedBy>MetefAnkara</cp:lastModifiedBy>
  <cp:revision>24</cp:revision>
  <dcterms:created xsi:type="dcterms:W3CDTF">2015-02-13T13:48:53Z</dcterms:created>
  <dcterms:modified xsi:type="dcterms:W3CDTF">2015-02-17T13:23:15Z</dcterms:modified>
</cp:coreProperties>
</file>